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4" r:id="rId5"/>
    <p:sldId id="258" r:id="rId6"/>
    <p:sldId id="260" r:id="rId7"/>
    <p:sldId id="266" r:id="rId8"/>
    <p:sldId id="265" r:id="rId9"/>
    <p:sldId id="269" r:id="rId10"/>
    <p:sldId id="274" r:id="rId11"/>
    <p:sldId id="270" r:id="rId12"/>
    <p:sldId id="272" r:id="rId13"/>
    <p:sldId id="276" r:id="rId14"/>
    <p:sldId id="268" r:id="rId15"/>
    <p:sldId id="267" r:id="rId16"/>
    <p:sldId id="275" r:id="rId17"/>
    <p:sldId id="273" r:id="rId18"/>
    <p:sldId id="261" r:id="rId19"/>
    <p:sldId id="262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8D86-D915-45A2-87DA-FD378566EBDF}" type="datetimeFigureOut">
              <a:rPr lang="tr-TR" smtClean="0"/>
              <a:t>3.10.2024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88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8D86-D915-45A2-87DA-FD378566EBDF}" type="datetimeFigureOut">
              <a:rPr lang="tr-TR" smtClean="0"/>
              <a:t>3.10.2024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885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8D86-D915-45A2-87DA-FD378566EBDF}" type="datetimeFigureOut">
              <a:rPr lang="tr-TR" smtClean="0"/>
              <a:t>3.10.2024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013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8D86-D915-45A2-87DA-FD378566EBDF}" type="datetimeFigureOut">
              <a:rPr lang="tr-TR" smtClean="0"/>
              <a:t>3.10.2024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21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8D86-D915-45A2-87DA-FD378566EBDF}" type="datetimeFigureOut">
              <a:rPr lang="tr-TR" smtClean="0"/>
              <a:t>3.10.2024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33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8D86-D915-45A2-87DA-FD378566EBDF}" type="datetimeFigureOut">
              <a:rPr lang="tr-TR" smtClean="0"/>
              <a:t>3.10.2024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747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8D86-D915-45A2-87DA-FD378566EBDF}" type="datetimeFigureOut">
              <a:rPr lang="tr-TR" smtClean="0"/>
              <a:t>3.10.2024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73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8D86-D915-45A2-87DA-FD378566EBDF}" type="datetimeFigureOut">
              <a:rPr lang="tr-TR" smtClean="0"/>
              <a:t>3.10.2024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1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8D86-D915-45A2-87DA-FD378566EBDF}" type="datetimeFigureOut">
              <a:rPr lang="tr-TR" smtClean="0"/>
              <a:t>3.10.2024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628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8D86-D915-45A2-87DA-FD378566EBDF}" type="datetimeFigureOut">
              <a:rPr lang="tr-TR" smtClean="0"/>
              <a:t>3.10.2024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99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8D86-D915-45A2-87DA-FD378566EBDF}" type="datetimeFigureOut">
              <a:rPr lang="tr-TR" smtClean="0"/>
              <a:t>3.10.2024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826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58D86-D915-45A2-87DA-FD378566EBDF}" type="datetimeFigureOut">
              <a:rPr lang="tr-TR" smtClean="0"/>
              <a:t>3.10.2024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173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nsia.com/articles/renewable-energy-wind-solar/" TargetMode="External"/><Relationship Id="rId13" Type="http://schemas.openxmlformats.org/officeDocument/2006/relationships/image" Target="../media/image32.jpeg"/><Relationship Id="rId3" Type="http://schemas.openxmlformats.org/officeDocument/2006/relationships/hyperlink" Target="http://bag-making-machines.net/mechanical-engineering-and-why-its-popular-amongst-other-engineering-fields/" TargetMode="External"/><Relationship Id="rId7" Type="http://schemas.openxmlformats.org/officeDocument/2006/relationships/hyperlink" Target="http://www.itechgrid.com/ship-engineering/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s://www.newcivilengineer.com/archive/insight-how-uk-power-plants-are-going-coal-free-11-06-201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jix.com/7-ways-rfid-automotive-manufacturing/" TargetMode="External"/><Relationship Id="rId11" Type="http://schemas.openxmlformats.org/officeDocument/2006/relationships/hyperlink" Target="http://reportsurvey.over-blog.com/2019/01/microelectromechanical-systems-mems-market-research-methodology-production-issues-by-2024.html" TargetMode="External"/><Relationship Id="rId5" Type="http://schemas.openxmlformats.org/officeDocument/2006/relationships/hyperlink" Target="https://www.inverse.com/article/62185-here-s-how-you-will-connect-to-starlink-spacex-s-internet-constellation" TargetMode="External"/><Relationship Id="rId10" Type="http://schemas.openxmlformats.org/officeDocument/2006/relationships/hyperlink" Target="https://www.uab.edu/engineering/me/research/computational-fluid-dynamics" TargetMode="External"/><Relationship Id="rId4" Type="http://schemas.openxmlformats.org/officeDocument/2006/relationships/hyperlink" Target="https://www.actionduct.com/ten-main-reasons-hvac-systems-get-dirty/" TargetMode="External"/><Relationship Id="rId9" Type="http://schemas.openxmlformats.org/officeDocument/2006/relationships/hyperlink" Target="https://movement.ethz.ch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cess-heating.com/articles/92888-composite-materials-require-specialized-processing" TargetMode="External"/><Relationship Id="rId2" Type="http://schemas.openxmlformats.org/officeDocument/2006/relationships/hyperlink" Target="https://medium.com/swlh/small-scale-enormous-impacts-the-world-of-nanotechnology-9a2bf19e3c4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4.jpeg"/><Relationship Id="rId4" Type="http://schemas.openxmlformats.org/officeDocument/2006/relationships/hyperlink" Target="https://engineering.case.edu/mechanical-and-aerospace-engineering/research/robotics-and-mechatronic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6358" y="8075"/>
            <a:ext cx="9144000" cy="952545"/>
          </a:xfrm>
        </p:spPr>
        <p:txBody>
          <a:bodyPr>
            <a:noAutofit/>
          </a:bodyPr>
          <a:lstStyle/>
          <a:p>
            <a:r>
              <a:rPr lang="tr-TR" b="1" dirty="0" smtClean="0">
                <a:latin typeface="Algerian" panose="04020705040A02060702" pitchFamily="82" charset="0"/>
              </a:rPr>
              <a:t>IĞDIR </a:t>
            </a:r>
            <a:r>
              <a:rPr lang="tr-TR" b="1" dirty="0" err="1" smtClean="0">
                <a:latin typeface="Algerian" panose="04020705040A02060702" pitchFamily="82" charset="0"/>
              </a:rPr>
              <a:t>ünİversİtesİ</a:t>
            </a:r>
            <a:endParaRPr lang="tr-TR" b="1" dirty="0" smtClean="0">
              <a:latin typeface="Algerian" panose="04020705040A02060702" pitchFamily="82" charset="0"/>
            </a:endParaRPr>
          </a:p>
          <a:p>
            <a:r>
              <a:rPr lang="tr-TR" b="1" dirty="0" smtClean="0">
                <a:latin typeface="Algerian" panose="04020705040A02060702" pitchFamily="82" charset="0"/>
              </a:rPr>
              <a:t>MÜHENDİSLİK FAKÜLTESİ </a:t>
            </a:r>
            <a:endParaRPr lang="tr-TR" b="1" dirty="0" smtClean="0">
              <a:latin typeface="Algerian" panose="04020705040A02060702" pitchFamily="82" charset="0"/>
            </a:endParaRPr>
          </a:p>
          <a:p>
            <a:r>
              <a:rPr lang="tr-TR" b="1" dirty="0" smtClean="0">
                <a:latin typeface="Algerian" panose="04020705040A02060702" pitchFamily="82" charset="0"/>
              </a:rPr>
              <a:t>MAKİNE MÜHENDİSLİĞİ BÖLÜMÜ</a:t>
            </a:r>
            <a:endParaRPr lang="tr-TR" b="1" dirty="0" smtClean="0">
              <a:latin typeface="Algerian" panose="04020705040A02060702" pitchFamily="82" charset="0"/>
            </a:endParaRPr>
          </a:p>
          <a:p>
            <a:r>
              <a:rPr lang="tr-TR" sz="2800" b="1" dirty="0" smtClean="0">
                <a:latin typeface="Algerian" panose="04020705040A02060702" pitchFamily="82" charset="0"/>
              </a:rPr>
              <a:t> </a:t>
            </a:r>
            <a:r>
              <a:rPr lang="tr-TR" sz="2000" b="1" dirty="0" smtClean="0">
                <a:latin typeface="Algerian" panose="04020705040A02060702" pitchFamily="82" charset="0"/>
              </a:rPr>
              <a:t>SUVEREN , IĞDIR , </a:t>
            </a:r>
            <a:r>
              <a:rPr lang="tr-TR" sz="2000" b="1" dirty="0" smtClean="0">
                <a:latin typeface="Algerian" panose="04020705040A02060702" pitchFamily="82" charset="0"/>
              </a:rPr>
              <a:t>TÜRKİYE</a:t>
            </a:r>
            <a:endParaRPr lang="tr-TR" sz="2000" b="1" dirty="0" smtClean="0">
              <a:latin typeface="Algerian" panose="04020705040A02060702" pitchFamily="82" charset="0"/>
            </a:endParaRPr>
          </a:p>
        </p:txBody>
      </p:sp>
      <p:pic>
        <p:nvPicPr>
          <p:cNvPr id="1026" name="Picture 2" descr="on-ceph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28" y="2692374"/>
            <a:ext cx="6530251" cy="3761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86" y="75785"/>
            <a:ext cx="2237858" cy="147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örsel Kiml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1" y="75785"/>
            <a:ext cx="1472479" cy="147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254" y="557349"/>
            <a:ext cx="8617604" cy="87956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lgerian" panose="04020705040A02060702" pitchFamily="82" charset="0"/>
              </a:rPr>
              <a:t>PROGRAMDAKİ DERSLER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97254" y="1436914"/>
            <a:ext cx="9226733" cy="54210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1600" dirty="0"/>
              <a:t>Makine Mühendisliği programının birinci yılında matematik, fizik, kimya teknik resim, bilgisayar programlama ve statik gibi temel dersler okutulmaktadır</a:t>
            </a:r>
            <a:r>
              <a:rPr lang="tr-T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sz="1600" dirty="0"/>
              <a:t>Mühendislik matematiği, termodinamik, akışkanlar mekaniği, dinamik, malzeme mekaniği ve malzeme bilimi gibi bölüm dersleri ikinci yılda verilmektedir. Ayrıca, </a:t>
            </a:r>
            <a:r>
              <a:rPr lang="tr-TR" sz="1600" dirty="0" smtClean="0"/>
              <a:t>takım tezgahları </a:t>
            </a:r>
            <a:r>
              <a:rPr lang="tr-TR" sz="1600" dirty="0"/>
              <a:t>dersi ile öğrenciler laboratuvardaki makineleri tanıyabilecek ve bu makineleri aktif olarak kullanabileceklerdir.</a:t>
            </a:r>
            <a:endParaRPr lang="tr-TR" sz="1600" dirty="0" smtClean="0"/>
          </a:p>
          <a:p>
            <a:pPr>
              <a:lnSpc>
                <a:spcPct val="150000"/>
              </a:lnSpc>
            </a:pPr>
            <a:r>
              <a:rPr lang="en-US" sz="1600" dirty="0" err="1"/>
              <a:t>Üçüncü</a:t>
            </a:r>
            <a:r>
              <a:rPr lang="en-US" sz="1600" dirty="0"/>
              <a:t> </a:t>
            </a:r>
            <a:r>
              <a:rPr lang="en-US" sz="1600" dirty="0" err="1"/>
              <a:t>sınıfta</a:t>
            </a:r>
            <a:r>
              <a:rPr lang="en-US" sz="1600" dirty="0"/>
              <a:t> </a:t>
            </a:r>
            <a:r>
              <a:rPr lang="en-US" sz="1600" dirty="0" err="1"/>
              <a:t>ısı</a:t>
            </a:r>
            <a:r>
              <a:rPr lang="en-US" sz="1600" dirty="0"/>
              <a:t> </a:t>
            </a:r>
            <a:r>
              <a:rPr lang="en-US" sz="1600" dirty="0" err="1"/>
              <a:t>transferi</a:t>
            </a:r>
            <a:r>
              <a:rPr lang="en-US" sz="1600" dirty="0"/>
              <a:t>, </a:t>
            </a:r>
            <a:r>
              <a:rPr lang="en-US" sz="1600" dirty="0" err="1"/>
              <a:t>makine</a:t>
            </a:r>
            <a:r>
              <a:rPr lang="en-US" sz="1600" dirty="0"/>
              <a:t> </a:t>
            </a:r>
            <a:r>
              <a:rPr lang="en-US" sz="1600" dirty="0" err="1"/>
              <a:t>tasarımı</a:t>
            </a:r>
            <a:r>
              <a:rPr lang="en-US" sz="1600" dirty="0"/>
              <a:t>, </a:t>
            </a:r>
            <a:r>
              <a:rPr lang="en-US" sz="1600" dirty="0" err="1"/>
              <a:t>makine</a:t>
            </a:r>
            <a:r>
              <a:rPr lang="en-US" sz="1600" dirty="0"/>
              <a:t> </a:t>
            </a:r>
            <a:r>
              <a:rPr lang="en-US" sz="1600" dirty="0" err="1"/>
              <a:t>dinamiği</a:t>
            </a:r>
            <a:r>
              <a:rPr lang="en-US" sz="1600" dirty="0"/>
              <a:t> </a:t>
            </a:r>
            <a:r>
              <a:rPr lang="en-US" sz="1600" dirty="0" err="1"/>
              <a:t>gibi</a:t>
            </a:r>
            <a:r>
              <a:rPr lang="en-US" sz="1600" dirty="0"/>
              <a:t> </a:t>
            </a:r>
            <a:r>
              <a:rPr lang="en-US" sz="1600" dirty="0" err="1"/>
              <a:t>derslerle</a:t>
            </a:r>
            <a:r>
              <a:rPr lang="en-US" sz="1600" dirty="0"/>
              <a:t> </a:t>
            </a:r>
            <a:r>
              <a:rPr lang="en-US" sz="1600" dirty="0" err="1"/>
              <a:t>birlikte</a:t>
            </a:r>
            <a:r>
              <a:rPr lang="en-US" sz="1600" dirty="0"/>
              <a:t> </a:t>
            </a:r>
            <a:r>
              <a:rPr lang="en-US" sz="1600" dirty="0" err="1"/>
              <a:t>laboratuvar</a:t>
            </a:r>
            <a:r>
              <a:rPr lang="en-US" sz="1600" dirty="0"/>
              <a:t> </a:t>
            </a:r>
            <a:r>
              <a:rPr lang="en-US" sz="1600" dirty="0" err="1"/>
              <a:t>dersleri</a:t>
            </a:r>
            <a:r>
              <a:rPr lang="en-US" sz="1600" dirty="0"/>
              <a:t> de </a:t>
            </a:r>
            <a:r>
              <a:rPr lang="en-US" sz="1600" dirty="0" err="1"/>
              <a:t>verilmektedir</a:t>
            </a:r>
            <a:r>
              <a:rPr lang="en-US" sz="1600" dirty="0"/>
              <a:t>. </a:t>
            </a:r>
            <a:r>
              <a:rPr lang="en-US" sz="1600" dirty="0" err="1"/>
              <a:t>Laboratuvar</a:t>
            </a:r>
            <a:r>
              <a:rPr lang="en-US" sz="1600" dirty="0"/>
              <a:t> </a:t>
            </a:r>
            <a:r>
              <a:rPr lang="en-US" sz="1600" dirty="0" err="1"/>
              <a:t>dersleri</a:t>
            </a:r>
            <a:r>
              <a:rPr lang="en-US" sz="1600" dirty="0"/>
              <a:t> </a:t>
            </a:r>
            <a:r>
              <a:rPr lang="en-US" sz="1600" dirty="0" err="1"/>
              <a:t>sayesinde</a:t>
            </a:r>
            <a:r>
              <a:rPr lang="en-US" sz="1600" dirty="0"/>
              <a:t> </a:t>
            </a:r>
            <a:r>
              <a:rPr lang="en-US" sz="1600" dirty="0" err="1"/>
              <a:t>öğrenciler</a:t>
            </a:r>
            <a:r>
              <a:rPr lang="en-US" sz="1600" dirty="0"/>
              <a:t> </a:t>
            </a:r>
            <a:r>
              <a:rPr lang="en-US" sz="1600" dirty="0" err="1"/>
              <a:t>deney</a:t>
            </a:r>
            <a:r>
              <a:rPr lang="en-US" sz="1600" dirty="0"/>
              <a:t> </a:t>
            </a:r>
            <a:r>
              <a:rPr lang="en-US" sz="1600" dirty="0" err="1"/>
              <a:t>yapma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bilgilerini</a:t>
            </a:r>
            <a:r>
              <a:rPr lang="en-US" sz="1600" dirty="0"/>
              <a:t> </a:t>
            </a:r>
            <a:r>
              <a:rPr lang="en-US" sz="1600" dirty="0" err="1"/>
              <a:t>artırma</a:t>
            </a:r>
            <a:r>
              <a:rPr lang="en-US" sz="1600" dirty="0"/>
              <a:t> </a:t>
            </a:r>
            <a:r>
              <a:rPr lang="en-US" sz="1600" dirty="0" err="1"/>
              <a:t>fırsatına</a:t>
            </a:r>
            <a:r>
              <a:rPr lang="en-US" sz="1600" dirty="0"/>
              <a:t> </a:t>
            </a:r>
            <a:r>
              <a:rPr lang="en-US" sz="1600" dirty="0" err="1"/>
              <a:t>sahip</a:t>
            </a:r>
            <a:r>
              <a:rPr lang="en-US" sz="1600" dirty="0"/>
              <a:t> </a:t>
            </a:r>
            <a:r>
              <a:rPr lang="en-US" sz="1600" dirty="0" err="1"/>
              <a:t>olmaktadır</a:t>
            </a:r>
            <a:r>
              <a:rPr lang="en-US" sz="1600" dirty="0" smtClean="0"/>
              <a:t>.</a:t>
            </a:r>
            <a:endParaRPr lang="tr-TR" sz="1600" dirty="0" smtClean="0"/>
          </a:p>
          <a:p>
            <a:pPr>
              <a:lnSpc>
                <a:spcPct val="150000"/>
              </a:lnSpc>
            </a:pPr>
            <a:r>
              <a:rPr lang="en-US" sz="1600" dirty="0"/>
              <a:t>4. </a:t>
            </a:r>
            <a:r>
              <a:rPr lang="en-US" sz="1600" dirty="0" err="1"/>
              <a:t>yılda</a:t>
            </a:r>
            <a:r>
              <a:rPr lang="en-US" sz="1600" dirty="0"/>
              <a:t> </a:t>
            </a:r>
            <a:r>
              <a:rPr lang="en-US" sz="1600" dirty="0" err="1"/>
              <a:t>öğrenciler</a:t>
            </a:r>
            <a:r>
              <a:rPr lang="en-US" sz="1600" dirty="0"/>
              <a:t> </a:t>
            </a:r>
            <a:r>
              <a:rPr lang="en-US" sz="1600" dirty="0" err="1"/>
              <a:t>mezuniyet</a:t>
            </a:r>
            <a:r>
              <a:rPr lang="en-US" sz="1600" dirty="0"/>
              <a:t> </a:t>
            </a:r>
            <a:r>
              <a:rPr lang="en-US" sz="1600" dirty="0" err="1"/>
              <a:t>projesini</a:t>
            </a:r>
            <a:r>
              <a:rPr lang="en-US" sz="1600" dirty="0"/>
              <a:t> </a:t>
            </a:r>
            <a:r>
              <a:rPr lang="en-US" sz="1600" dirty="0" err="1"/>
              <a:t>tamamlarlar</a:t>
            </a:r>
            <a:r>
              <a:rPr lang="en-US" sz="1600" dirty="0"/>
              <a:t>. </a:t>
            </a:r>
            <a:r>
              <a:rPr lang="en-US" sz="1600" dirty="0" err="1"/>
              <a:t>Ayrıca</a:t>
            </a:r>
            <a:r>
              <a:rPr lang="en-US" sz="1600" dirty="0"/>
              <a:t> </a:t>
            </a:r>
            <a:r>
              <a:rPr lang="en-US" sz="1600" dirty="0" err="1"/>
              <a:t>birçok</a:t>
            </a:r>
            <a:r>
              <a:rPr lang="en-US" sz="1600" dirty="0"/>
              <a:t> </a:t>
            </a:r>
            <a:r>
              <a:rPr lang="en-US" sz="1600" dirty="0" err="1"/>
              <a:t>ders</a:t>
            </a:r>
            <a:r>
              <a:rPr lang="en-US" sz="1600" dirty="0"/>
              <a:t> </a:t>
            </a:r>
            <a:r>
              <a:rPr lang="en-US" sz="1600" dirty="0" err="1"/>
              <a:t>seçmeli</a:t>
            </a:r>
            <a:r>
              <a:rPr lang="en-US" sz="1600" dirty="0"/>
              <a:t> </a:t>
            </a:r>
            <a:r>
              <a:rPr lang="en-US" sz="1600" dirty="0" err="1"/>
              <a:t>olup</a:t>
            </a:r>
            <a:r>
              <a:rPr lang="en-US" sz="1600" dirty="0"/>
              <a:t> </a:t>
            </a:r>
            <a:r>
              <a:rPr lang="en-US" sz="1600" dirty="0" err="1"/>
              <a:t>öğrenciler</a:t>
            </a:r>
            <a:r>
              <a:rPr lang="en-US" sz="1600" dirty="0"/>
              <a:t> </a:t>
            </a:r>
            <a:r>
              <a:rPr lang="en-US" sz="1600" dirty="0" err="1"/>
              <a:t>bu</a:t>
            </a:r>
            <a:r>
              <a:rPr lang="en-US" sz="1600" dirty="0"/>
              <a:t> </a:t>
            </a:r>
            <a:r>
              <a:rPr lang="en-US" sz="1600" dirty="0" err="1"/>
              <a:t>derslerden</a:t>
            </a:r>
            <a:r>
              <a:rPr lang="en-US" sz="1600" dirty="0"/>
              <a:t> </a:t>
            </a:r>
            <a:r>
              <a:rPr lang="en-US" sz="1600" dirty="0" err="1"/>
              <a:t>seçim</a:t>
            </a:r>
            <a:r>
              <a:rPr lang="en-US" sz="1600" dirty="0"/>
              <a:t> </a:t>
            </a:r>
            <a:r>
              <a:rPr lang="en-US" sz="1600" dirty="0" err="1"/>
              <a:t>yapabileceklerdir</a:t>
            </a:r>
            <a:r>
              <a:rPr lang="en-US" sz="1600" dirty="0"/>
              <a:t>. </a:t>
            </a:r>
            <a:endParaRPr lang="tr-TR" sz="1600" dirty="0" smtClean="0"/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Makine</a:t>
            </a:r>
            <a:r>
              <a:rPr lang="en-US" sz="1600" dirty="0" smtClean="0"/>
              <a:t> </a:t>
            </a:r>
            <a:r>
              <a:rPr lang="en-US" sz="1600" dirty="0" err="1"/>
              <a:t>mühendisliği</a:t>
            </a:r>
            <a:r>
              <a:rPr lang="en-US" sz="1600" dirty="0"/>
              <a:t> </a:t>
            </a:r>
            <a:r>
              <a:rPr lang="en-US" sz="1600" dirty="0" err="1"/>
              <a:t>öğrencileri</a:t>
            </a:r>
            <a:r>
              <a:rPr lang="en-US" sz="1600" dirty="0"/>
              <a:t>, </a:t>
            </a:r>
            <a:r>
              <a:rPr lang="en-US" sz="1600" dirty="0" err="1"/>
              <a:t>yukarıda</a:t>
            </a:r>
            <a:r>
              <a:rPr lang="en-US" sz="1600" dirty="0"/>
              <a:t> </a:t>
            </a:r>
            <a:r>
              <a:rPr lang="en-US" sz="1600" dirty="0" err="1"/>
              <a:t>belirtilen</a:t>
            </a:r>
            <a:r>
              <a:rPr lang="en-US" sz="1600" dirty="0"/>
              <a:t> </a:t>
            </a:r>
            <a:r>
              <a:rPr lang="en-US" sz="1600" dirty="0" err="1"/>
              <a:t>istihdam</a:t>
            </a:r>
            <a:r>
              <a:rPr lang="en-US" sz="1600" dirty="0"/>
              <a:t> </a:t>
            </a:r>
            <a:r>
              <a:rPr lang="en-US" sz="1600" dirty="0" err="1"/>
              <a:t>alanlarından</a:t>
            </a:r>
            <a:r>
              <a:rPr lang="en-US" sz="1600" dirty="0"/>
              <a:t> </a:t>
            </a:r>
            <a:r>
              <a:rPr lang="en-US" sz="1600" dirty="0" err="1"/>
              <a:t>birinde</a:t>
            </a:r>
            <a:r>
              <a:rPr lang="en-US" sz="1600" dirty="0"/>
              <a:t> </a:t>
            </a:r>
            <a:r>
              <a:rPr lang="en-US" sz="1600" dirty="0" err="1"/>
              <a:t>uzmanlaşmak</a:t>
            </a:r>
            <a:r>
              <a:rPr lang="en-US" sz="1600" dirty="0"/>
              <a:t> </a:t>
            </a:r>
            <a:r>
              <a:rPr lang="en-US" sz="1600" dirty="0" err="1"/>
              <a:t>için</a:t>
            </a:r>
            <a:r>
              <a:rPr lang="en-US" sz="1600" dirty="0"/>
              <a:t> </a:t>
            </a:r>
            <a:r>
              <a:rPr lang="en-US" sz="1600" dirty="0" err="1"/>
              <a:t>teknik</a:t>
            </a:r>
            <a:r>
              <a:rPr lang="en-US" sz="1600" dirty="0"/>
              <a:t> </a:t>
            </a:r>
            <a:r>
              <a:rPr lang="en-US" sz="1600" dirty="0" err="1"/>
              <a:t>seçmeli</a:t>
            </a:r>
            <a:r>
              <a:rPr lang="en-US" sz="1600" dirty="0"/>
              <a:t> </a:t>
            </a:r>
            <a:r>
              <a:rPr lang="en-US" sz="1600" dirty="0" err="1"/>
              <a:t>dersler</a:t>
            </a:r>
            <a:r>
              <a:rPr lang="en-US" sz="1600" dirty="0"/>
              <a:t> </a:t>
            </a:r>
            <a:r>
              <a:rPr lang="en-US" sz="1600" dirty="0" err="1"/>
              <a:t>alır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iki</a:t>
            </a:r>
            <a:r>
              <a:rPr lang="en-US" sz="1600" dirty="0"/>
              <a:t> </a:t>
            </a:r>
            <a:r>
              <a:rPr lang="en-US" sz="1600" dirty="0" err="1"/>
              <a:t>yaz</a:t>
            </a:r>
            <a:r>
              <a:rPr lang="en-US" sz="1600" dirty="0"/>
              <a:t> </a:t>
            </a:r>
            <a:r>
              <a:rPr lang="en-US" sz="1600" dirty="0" err="1"/>
              <a:t>stajını</a:t>
            </a:r>
            <a:r>
              <a:rPr lang="en-US" sz="1600" dirty="0"/>
              <a:t> </a:t>
            </a:r>
            <a:r>
              <a:rPr lang="en-US" sz="1600" dirty="0" err="1"/>
              <a:t>tamamlarlar</a:t>
            </a:r>
            <a:r>
              <a:rPr lang="en-US" sz="1600" dirty="0"/>
              <a:t>.</a:t>
            </a:r>
            <a:endParaRPr lang="tr-TR" sz="1600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1723681" y="1680753"/>
            <a:ext cx="910542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pic>
        <p:nvPicPr>
          <p:cNvPr id="7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58" y="384765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örsel Kiml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0" y="384764"/>
            <a:ext cx="1173600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4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254" y="557349"/>
            <a:ext cx="8817900" cy="87956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AKADEMİK PERSONEL VE ANABİLİM DALLARI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2279" y="1759130"/>
            <a:ext cx="4220247" cy="4484916"/>
          </a:xfrm>
        </p:spPr>
        <p:txBody>
          <a:bodyPr>
            <a:normAutofit fontScale="47500" lnSpcReduction="20000"/>
          </a:bodyPr>
          <a:lstStyle/>
          <a:p>
            <a:r>
              <a:rPr lang="tr-TR" sz="3600" b="1" dirty="0" err="1" smtClean="0">
                <a:latin typeface="Algerian" panose="04020705040A02060702" pitchFamily="82" charset="0"/>
              </a:rPr>
              <a:t>Enerjİ</a:t>
            </a:r>
            <a:r>
              <a:rPr lang="tr-TR" sz="3600" b="1" dirty="0" smtClean="0">
                <a:latin typeface="Algerian" panose="04020705040A02060702" pitchFamily="82" charset="0"/>
              </a:rPr>
              <a:t> ANABİLİM DALI</a:t>
            </a:r>
            <a:endParaRPr lang="en-US" sz="3600" dirty="0">
              <a:latin typeface="Algerian" panose="04020705040A02060702" pitchFamily="8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3600" dirty="0" smtClean="0">
                <a:latin typeface="Arial Rounded MT Bold" panose="020F0704030504030204" pitchFamily="34" charset="0"/>
              </a:rPr>
              <a:t>Doç. </a:t>
            </a:r>
            <a:r>
              <a:rPr lang="tr-TR" sz="3600" dirty="0" smtClean="0">
                <a:latin typeface="Arial Rounded MT Bold" panose="020F0704030504030204" pitchFamily="34" charset="0"/>
              </a:rPr>
              <a:t>Dr. Ferhat KAYA (Anabilim Dalı Başkanı)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600" dirty="0" smtClean="0">
                <a:latin typeface="Arial Rounded MT Bold" panose="020F0704030504030204" pitchFamily="34" charset="0"/>
              </a:rPr>
              <a:t>Dr. Öğretim Üyesi Celal Tiltay</a:t>
            </a:r>
            <a:endParaRPr lang="tr-TR" sz="3600" dirty="0" smtClean="0"/>
          </a:p>
          <a:p>
            <a:pPr marL="0" indent="0">
              <a:buNone/>
            </a:pPr>
            <a:endParaRPr lang="en-US" sz="3600" dirty="0"/>
          </a:p>
          <a:p>
            <a:r>
              <a:rPr lang="tr-TR" sz="3600" b="1" dirty="0" smtClean="0">
                <a:latin typeface="Algerian" panose="04020705040A02060702" pitchFamily="82" charset="0"/>
              </a:rPr>
              <a:t>Konstrüksiyon ve imalat ANABİLİM DALI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600" dirty="0" smtClean="0">
                <a:latin typeface="Arial Rounded MT Bold" panose="020F0704030504030204" pitchFamily="34" charset="0"/>
              </a:rPr>
              <a:t>Dr. </a:t>
            </a:r>
            <a:r>
              <a:rPr lang="tr-TR" sz="3600" dirty="0" err="1" smtClean="0">
                <a:latin typeface="Arial Rounded MT Bold" panose="020F0704030504030204" pitchFamily="34" charset="0"/>
              </a:rPr>
              <a:t>Öğr</a:t>
            </a:r>
            <a:r>
              <a:rPr lang="tr-TR" sz="3600" dirty="0" smtClean="0">
                <a:latin typeface="Arial Rounded MT Bold" panose="020F0704030504030204" pitchFamily="34" charset="0"/>
              </a:rPr>
              <a:t>. Üyesi Mustafa Hamamcı </a:t>
            </a:r>
            <a:r>
              <a:rPr lang="tr-TR" sz="3600" dirty="0">
                <a:latin typeface="Arial Rounded MT Bold" panose="020F0704030504030204" pitchFamily="34" charset="0"/>
              </a:rPr>
              <a:t>(Anabilim Dalı Başkanı</a:t>
            </a:r>
            <a:r>
              <a:rPr lang="tr-TR" sz="3600" dirty="0" smtClean="0">
                <a:latin typeface="Arial Rounded MT Bold" panose="020F0704030504030204" pitchFamily="34" charset="0"/>
              </a:rPr>
              <a:t>)</a:t>
            </a:r>
            <a:endParaRPr lang="en-US" sz="3600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tr-TR" sz="3600" b="1" dirty="0"/>
          </a:p>
          <a:p>
            <a:r>
              <a:rPr lang="tr-TR" sz="3600" b="1" dirty="0" smtClean="0">
                <a:latin typeface="Algerian" panose="04020705040A02060702" pitchFamily="82" charset="0"/>
              </a:rPr>
              <a:t>TERMODİNAMİK ANABİLİM DALI</a:t>
            </a:r>
            <a:r>
              <a:rPr lang="en-US" sz="3600" b="1" dirty="0"/>
              <a:t> </a:t>
            </a:r>
            <a:endParaRPr lang="tr-TR" sz="3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3600" dirty="0">
                <a:latin typeface="Arial Rounded MT Bold" panose="020F0704030504030204" pitchFamily="34" charset="0"/>
              </a:rPr>
              <a:t>Dr. </a:t>
            </a:r>
            <a:r>
              <a:rPr lang="tr-TR" sz="3600" dirty="0" err="1">
                <a:latin typeface="Arial Rounded MT Bold" panose="020F0704030504030204" pitchFamily="34" charset="0"/>
              </a:rPr>
              <a:t>Öğr</a:t>
            </a:r>
            <a:r>
              <a:rPr lang="tr-TR" sz="3600" dirty="0">
                <a:latin typeface="Arial Rounded MT Bold" panose="020F0704030504030204" pitchFamily="34" charset="0"/>
              </a:rPr>
              <a:t>. Üyesi </a:t>
            </a:r>
            <a:r>
              <a:rPr lang="tr-TR" sz="3600" dirty="0" smtClean="0">
                <a:latin typeface="Arial Rounded MT Bold" panose="020F0704030504030204" pitchFamily="34" charset="0"/>
              </a:rPr>
              <a:t>Melih Yıldız </a:t>
            </a:r>
            <a:r>
              <a:rPr lang="tr-TR" sz="3600" dirty="0">
                <a:latin typeface="Arial Rounded MT Bold" panose="020F0704030504030204" pitchFamily="34" charset="0"/>
              </a:rPr>
              <a:t>(Anabilim Dalı Başkanı</a:t>
            </a:r>
            <a:r>
              <a:rPr lang="tr-TR" sz="3600" dirty="0" smtClean="0">
                <a:latin typeface="Arial Rounded MT Bold" panose="020F0704030504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600" dirty="0" smtClean="0">
                <a:latin typeface="Arial Rounded MT Bold" panose="020F0704030504030204" pitchFamily="34" charset="0"/>
              </a:rPr>
              <a:t>Araştırma Görevlisi Ahmet Aktürk</a:t>
            </a:r>
            <a:endParaRPr lang="en-US" sz="3600" dirty="0">
              <a:latin typeface="Algerian" panose="04020705040A02060702" pitchFamily="82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 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1723681" y="1680753"/>
            <a:ext cx="910542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6936376" y="1193073"/>
            <a:ext cx="4324133" cy="4093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tr-TR" sz="1700" b="1" dirty="0" smtClean="0">
                <a:latin typeface="Algerian" panose="04020705040A02060702" pitchFamily="82" charset="0"/>
              </a:rPr>
              <a:t>MEKANİK ANABİLİM DALI</a:t>
            </a:r>
            <a:endParaRPr lang="en-US" sz="1700" dirty="0" smtClean="0">
              <a:latin typeface="Algerian" panose="04020705040A02060702" pitchFamily="8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1800" dirty="0">
                <a:latin typeface="Arial Rounded MT Bold" panose="020F0704030504030204" pitchFamily="34" charset="0"/>
              </a:rPr>
              <a:t>Dr. </a:t>
            </a:r>
            <a:r>
              <a:rPr lang="tr-TR" sz="1800" dirty="0" err="1">
                <a:latin typeface="Arial Rounded MT Bold" panose="020F0704030504030204" pitchFamily="34" charset="0"/>
              </a:rPr>
              <a:t>Öğr</a:t>
            </a:r>
            <a:r>
              <a:rPr lang="tr-TR" sz="1800" dirty="0">
                <a:latin typeface="Arial Rounded MT Bold" panose="020F0704030504030204" pitchFamily="34" charset="0"/>
              </a:rPr>
              <a:t>. Üyesi </a:t>
            </a:r>
            <a:r>
              <a:rPr lang="tr-TR" sz="1800" dirty="0" smtClean="0">
                <a:latin typeface="Arial Rounded MT Bold" panose="020F0704030504030204" pitchFamily="34" charset="0"/>
              </a:rPr>
              <a:t>Gökçen Akgün </a:t>
            </a:r>
            <a:r>
              <a:rPr lang="tr-TR" sz="1800" dirty="0">
                <a:latin typeface="Arial Rounded MT Bold" panose="020F0704030504030204" pitchFamily="34" charset="0"/>
              </a:rPr>
              <a:t>(Anabilim Dalı Başkanı)</a:t>
            </a:r>
            <a:endParaRPr lang="en-US" sz="1800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tr-TR" sz="2000" dirty="0"/>
          </a:p>
        </p:txBody>
      </p:sp>
      <p:pic>
        <p:nvPicPr>
          <p:cNvPr id="8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154" y="386353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Görsel Kiml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9" y="386352"/>
            <a:ext cx="1173600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8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254" y="557349"/>
            <a:ext cx="8731286" cy="87956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Programdan mezun olanlar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314767" y="1729829"/>
            <a:ext cx="91054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Makine</a:t>
            </a:r>
            <a:r>
              <a:rPr lang="en-US" sz="2000" dirty="0"/>
              <a:t> </a:t>
            </a:r>
            <a:r>
              <a:rPr lang="en-US" sz="2000" dirty="0" err="1"/>
              <a:t>mühendisliği</a:t>
            </a:r>
            <a:r>
              <a:rPr lang="en-US" sz="2000" dirty="0"/>
              <a:t> 4 </a:t>
            </a:r>
            <a:r>
              <a:rPr lang="en-US" sz="2000" dirty="0" err="1"/>
              <a:t>yıllık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lisans</a:t>
            </a:r>
            <a:r>
              <a:rPr lang="en-US" sz="2000" dirty="0"/>
              <a:t> </a:t>
            </a:r>
            <a:r>
              <a:rPr lang="en-US" sz="2000" dirty="0" err="1"/>
              <a:t>programıdır</a:t>
            </a:r>
            <a:r>
              <a:rPr lang="en-US" sz="2000" dirty="0"/>
              <a:t>. Bu </a:t>
            </a:r>
            <a:r>
              <a:rPr lang="en-US" sz="2000" dirty="0" err="1"/>
              <a:t>programı</a:t>
            </a:r>
            <a:r>
              <a:rPr lang="en-US" sz="2000" dirty="0"/>
              <a:t> </a:t>
            </a:r>
            <a:r>
              <a:rPr lang="en-US" sz="2000" dirty="0" err="1"/>
              <a:t>tamamlayan</a:t>
            </a:r>
            <a:r>
              <a:rPr lang="en-US" sz="2000" dirty="0"/>
              <a:t> </a:t>
            </a:r>
            <a:r>
              <a:rPr lang="en-US" sz="2000" dirty="0" err="1"/>
              <a:t>kişi</a:t>
            </a:r>
            <a:r>
              <a:rPr lang="en-US" sz="2000" dirty="0"/>
              <a:t> </a:t>
            </a:r>
            <a:r>
              <a:rPr lang="en-US" sz="2000" dirty="0" err="1"/>
              <a:t>lisans</a:t>
            </a:r>
            <a:r>
              <a:rPr lang="en-US" sz="2000" dirty="0"/>
              <a:t> </a:t>
            </a:r>
            <a:r>
              <a:rPr lang="en-US" sz="2000" dirty="0" err="1"/>
              <a:t>derecesi</a:t>
            </a:r>
            <a:r>
              <a:rPr lang="en-US" sz="2000" dirty="0"/>
              <a:t> </a:t>
            </a:r>
            <a:r>
              <a:rPr lang="en-US" sz="2000" dirty="0" err="1"/>
              <a:t>alır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makine</a:t>
            </a:r>
            <a:r>
              <a:rPr lang="en-US" sz="2000" dirty="0"/>
              <a:t> </a:t>
            </a:r>
            <a:r>
              <a:rPr lang="en-US" sz="2000" dirty="0" err="1"/>
              <a:t>mühendisi</a:t>
            </a:r>
            <a:r>
              <a:rPr lang="en-US" sz="2000" dirty="0"/>
              <a:t> </a:t>
            </a:r>
            <a:r>
              <a:rPr lang="en-US" sz="2000" dirty="0" err="1"/>
              <a:t>unvanına</a:t>
            </a:r>
            <a:r>
              <a:rPr lang="en-US" sz="2000" dirty="0"/>
              <a:t> </a:t>
            </a:r>
            <a:r>
              <a:rPr lang="en-US" sz="2000" dirty="0" err="1"/>
              <a:t>sahip</a:t>
            </a:r>
            <a:r>
              <a:rPr lang="en-US" sz="2000" dirty="0"/>
              <a:t> </a:t>
            </a:r>
            <a:r>
              <a:rPr lang="en-US" sz="2000" dirty="0" err="1"/>
              <a:t>olur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Son olarak, makine mühendisliği unvanını alan kişi daha önce belirtilen istihdam alanlarından birinde uzmanlaşır ve bu alanda çalışmaya başlar.</a:t>
            </a:r>
            <a:endParaRPr lang="tr-TR" sz="2000" dirty="0" smtClean="0"/>
          </a:p>
        </p:txBody>
      </p:sp>
      <p:pic>
        <p:nvPicPr>
          <p:cNvPr id="7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540" y="386353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örsel Kiml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7" y="386352"/>
            <a:ext cx="1173600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0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254" y="557349"/>
            <a:ext cx="8731286" cy="87956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UYGULAMALI MÜHENDİSLİK EĞİTİMİ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314767" y="1729829"/>
            <a:ext cx="9105427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8. yarıyılda bölüm kurulu tarafından seçilen başarılı öğrenciler, önceden belirlenen bir fabrika veya kuruluşta eğitimlerine devam edecek ve istedikleri alanda uzmanlaşma fırsatına sahip olacaklardır.</a:t>
            </a:r>
            <a:endParaRPr lang="tr-TR" sz="2000" dirty="0" smtClean="0"/>
          </a:p>
        </p:txBody>
      </p:sp>
      <p:pic>
        <p:nvPicPr>
          <p:cNvPr id="7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540" y="386353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örsel Kiml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7" y="386352"/>
            <a:ext cx="1173600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5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254" y="557349"/>
            <a:ext cx="8817900" cy="87956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FACILITIES &amp; LABORATORIES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23681" y="1680753"/>
            <a:ext cx="910542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pic>
        <p:nvPicPr>
          <p:cNvPr id="1026" name="Picture 2" descr="Çomü, bilgisayar laboratuvarları açıyor - Çanakkale Haberl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54" y="1933899"/>
            <a:ext cx="3391209" cy="224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Üniversitemiz Makine Mühendisliği Bölümüne Yeni Cihazlar Alınd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24" y="1933899"/>
            <a:ext cx="3402448" cy="224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154" y="410891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örsel Kiml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3" y="410890"/>
            <a:ext cx="1173600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6978024" y="4478827"/>
            <a:ext cx="279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15. </a:t>
            </a:r>
            <a:r>
              <a:rPr lang="tr-TR" sz="1200" dirty="0" smtClean="0"/>
              <a:t>CNC </a:t>
            </a:r>
            <a:r>
              <a:rPr lang="tr-TR" sz="1200" dirty="0" smtClean="0"/>
              <a:t>Torna</a:t>
            </a:r>
            <a:r>
              <a:rPr lang="tr-TR" sz="1200" dirty="0" smtClean="0"/>
              <a:t> </a:t>
            </a:r>
            <a:r>
              <a:rPr lang="tr-TR" sz="1200" dirty="0" smtClean="0"/>
              <a:t>.</a:t>
            </a:r>
            <a:endParaRPr lang="tr-TR" sz="12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340893" y="4478827"/>
            <a:ext cx="279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14. </a:t>
            </a:r>
            <a:r>
              <a:rPr lang="tr-TR" sz="1200" dirty="0" smtClean="0"/>
              <a:t>Bilgisayar Laboratuvarı </a:t>
            </a:r>
            <a:r>
              <a:rPr lang="tr-TR" sz="1200" dirty="0" smtClean="0"/>
              <a:t>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2448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23681" y="1680753"/>
            <a:ext cx="910542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pic>
        <p:nvPicPr>
          <p:cNvPr id="2050" name="Picture 2" descr="267a8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54" y="1846217"/>
            <a:ext cx="3709853" cy="247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Üniversitemiz Makine Mühendisliği Bölümüne Yeni Cihazlar Alınd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72" y="1846216"/>
            <a:ext cx="3752964" cy="247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1515292" y="444136"/>
            <a:ext cx="8769532" cy="87956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smtClean="0">
                <a:latin typeface="Algerian" panose="04020705040A02060702" pitchFamily="82" charset="0"/>
              </a:rPr>
              <a:t>FACILITIES &amp; LABORATORIES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pic>
        <p:nvPicPr>
          <p:cNvPr id="9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297678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örsel Kiml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3" y="217713"/>
            <a:ext cx="1253641" cy="125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6949872" y="4484914"/>
            <a:ext cx="279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17. </a:t>
            </a:r>
            <a:r>
              <a:rPr lang="tr-TR" sz="1200" dirty="0" smtClean="0"/>
              <a:t>CNC </a:t>
            </a:r>
            <a:r>
              <a:rPr lang="tr-TR" sz="1200" dirty="0" smtClean="0"/>
              <a:t>freze </a:t>
            </a:r>
            <a:r>
              <a:rPr lang="tr-TR" sz="1200" dirty="0" smtClean="0"/>
              <a:t> </a:t>
            </a:r>
            <a:r>
              <a:rPr lang="tr-TR" sz="1200" dirty="0" smtClean="0"/>
              <a:t>.</a:t>
            </a:r>
            <a:endParaRPr lang="tr-TR" sz="12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397254" y="4484916"/>
            <a:ext cx="279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16. </a:t>
            </a:r>
            <a:r>
              <a:rPr lang="tr-TR" sz="1200" dirty="0" smtClean="0"/>
              <a:t>Çekme-basma test cihazı</a:t>
            </a:r>
            <a:r>
              <a:rPr lang="tr-TR" sz="1200" dirty="0" smtClean="0"/>
              <a:t> </a:t>
            </a:r>
            <a:r>
              <a:rPr lang="tr-TR" sz="1200" dirty="0" smtClean="0"/>
              <a:t>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232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23681" y="1680753"/>
            <a:ext cx="910542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1515292" y="444136"/>
            <a:ext cx="8769532" cy="87956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smtClean="0">
                <a:latin typeface="Algerian" panose="04020705040A02060702" pitchFamily="82" charset="0"/>
              </a:rPr>
              <a:t>FACILITIES &amp; LABORATORIES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pic>
        <p:nvPicPr>
          <p:cNvPr id="9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297678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örsel Kiml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3" y="217713"/>
            <a:ext cx="1253641" cy="125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im önizlemes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390" y="1827210"/>
            <a:ext cx="3692434" cy="238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im önizlemes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" y="1829567"/>
            <a:ext cx="3827693" cy="237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6592389" y="4354372"/>
            <a:ext cx="3265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19. </a:t>
            </a:r>
            <a:r>
              <a:rPr lang="tr-TR" sz="1200" dirty="0" smtClean="0"/>
              <a:t>Bölüm Laboratuvarı</a:t>
            </a:r>
            <a:r>
              <a:rPr lang="tr-TR" sz="1200" dirty="0" smtClean="0"/>
              <a:t> </a:t>
            </a:r>
            <a:r>
              <a:rPr lang="tr-TR" sz="1200" dirty="0" smtClean="0"/>
              <a:t>.</a:t>
            </a:r>
            <a:endParaRPr lang="tr-TR" sz="12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70433" y="4354372"/>
            <a:ext cx="3265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18. </a:t>
            </a:r>
            <a:r>
              <a:rPr lang="tr-TR" sz="1200" dirty="0" smtClean="0"/>
              <a:t>Aşınma test cihazı </a:t>
            </a:r>
            <a:r>
              <a:rPr lang="tr-TR" sz="1200" dirty="0" smtClean="0"/>
              <a:t>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7993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9822" y="1810747"/>
            <a:ext cx="10515600" cy="3196681"/>
          </a:xfr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pPr algn="ctr"/>
            <a:r>
              <a:rPr lang="tr-TR" sz="8800" dirty="0" smtClean="0">
                <a:latin typeface="Algerian" panose="04020705040A02060702" pitchFamily="82" charset="0"/>
              </a:rPr>
              <a:t>sorular</a:t>
            </a:r>
            <a:r>
              <a:rPr lang="tr-TR" sz="8800" dirty="0" smtClean="0">
                <a:latin typeface="Algerian" panose="04020705040A02060702" pitchFamily="82" charset="0"/>
              </a:rPr>
              <a:t> </a:t>
            </a:r>
            <a:r>
              <a:rPr lang="tr-TR" sz="8800" dirty="0" smtClean="0">
                <a:latin typeface="Algerian" panose="04020705040A02060702" pitchFamily="82" charset="0"/>
              </a:rPr>
              <a:t>?</a:t>
            </a:r>
            <a:endParaRPr lang="tr-TR" sz="8800" dirty="0">
              <a:latin typeface="Algerian" panose="04020705040A02060702" pitchFamily="82" charset="0"/>
            </a:endParaRPr>
          </a:p>
        </p:txBody>
      </p:sp>
      <p:pic>
        <p:nvPicPr>
          <p:cNvPr id="8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975" y="159167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örsel Kiml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59167"/>
            <a:ext cx="1340893" cy="133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5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15910" y="321581"/>
            <a:ext cx="8579269" cy="505733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REFERENCES</a:t>
            </a:r>
            <a:r>
              <a:rPr lang="tr-TR" dirty="0" smtClean="0">
                <a:latin typeface="Algerian" panose="04020705040A02060702" pitchFamily="82" charset="0"/>
              </a:rPr>
              <a:t> </a:t>
            </a:r>
            <a:endParaRPr lang="tr-TR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3914" y="827314"/>
            <a:ext cx="9517381" cy="5965371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>
              <a:hlinkClick r:id="rId2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>
                <a:solidFill>
                  <a:schemeClr val="bg1"/>
                </a:solidFill>
                <a:hlinkClick r:id="rId3"/>
              </a:rPr>
              <a:t>http://bag-making-machines.net/mechanical-engineering-and-why-its-popular-amongst-other-engineering-fields/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>
                <a:solidFill>
                  <a:schemeClr val="bg1"/>
                </a:solidFill>
                <a:hlinkClick r:id="rId2"/>
              </a:rPr>
              <a:t>https://www.newcivilengineer.com/archive/insight-how-uk-power-plants-are-going-coal-free-11-06-2018/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>
                <a:solidFill>
                  <a:schemeClr val="bg1"/>
                </a:solidFill>
                <a:hlinkClick r:id="rId4"/>
              </a:rPr>
              <a:t>https://www.actionduct.com/ten-main-reasons-hvac-systems-get-dirty/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>
                <a:solidFill>
                  <a:schemeClr val="bg1"/>
                </a:solidFill>
                <a:hlinkClick r:id="rId5"/>
              </a:rPr>
              <a:t>https://www.inverse.com/article/62185-here-s-how-you-will-connect-to-starlink-spacex-s-internet-constellation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>
                <a:solidFill>
                  <a:schemeClr val="bg1"/>
                </a:solidFill>
                <a:hlinkClick r:id="rId6"/>
              </a:rPr>
              <a:t>https://mojix.com/7-ways-rfid-automotive-manufacturing/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>
                <a:solidFill>
                  <a:schemeClr val="bg1"/>
                </a:solidFill>
                <a:hlinkClick r:id="rId7"/>
              </a:rPr>
              <a:t>http://www.itechgrid.com/ship-engineering/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>
                <a:solidFill>
                  <a:schemeClr val="bg1"/>
                </a:solidFill>
                <a:hlinkClick r:id="rId8"/>
              </a:rPr>
              <a:t>https://ensia.com/articles/renewable-energy-wind-solar/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>
                <a:solidFill>
                  <a:schemeClr val="bg1"/>
                </a:solidFill>
                <a:hlinkClick r:id="rId9"/>
              </a:rPr>
              <a:t>https://movement.ethz.ch/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>
                <a:solidFill>
                  <a:schemeClr val="bg1"/>
                </a:solidFill>
                <a:hlinkClick r:id="rId10"/>
              </a:rPr>
              <a:t>https://www.uab.edu/engineering/me/research/computational-fluid-dynamics</a:t>
            </a:r>
            <a:endParaRPr lang="tr-TR" sz="2000" dirty="0" smtClean="0">
              <a:solidFill>
                <a:schemeClr val="bg1"/>
              </a:solidFill>
              <a:hlinkClick r:id="rId11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>
                <a:solidFill>
                  <a:schemeClr val="bg1"/>
                </a:solidFill>
                <a:hlinkClick r:id="rId11"/>
              </a:rPr>
              <a:t>http://reportsurvey.over-blog.com/2019/01/microelectromechanical-systems-mems-market-research-methodology-production-issues-by-2024.html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tr-TR" sz="2000" dirty="0"/>
          </a:p>
          <a:p>
            <a:pPr marL="514350" indent="-514350">
              <a:buFont typeface="+mj-lt"/>
              <a:buAutoNum type="arabicPeriod"/>
            </a:pPr>
            <a:endParaRPr lang="tr-TR" sz="2000" dirty="0" smtClean="0"/>
          </a:p>
          <a:p>
            <a:pPr marL="514350" indent="-514350">
              <a:buFont typeface="+mj-lt"/>
              <a:buAutoNum type="arabicPeriod"/>
            </a:pP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pPr marL="514350" indent="-514350">
              <a:buFont typeface="+mj-lt"/>
              <a:buAutoNum type="arabicPeriod"/>
            </a:pPr>
            <a:endParaRPr lang="tr-TR" sz="2000" dirty="0" smtClean="0"/>
          </a:p>
          <a:p>
            <a:pPr marL="514350" indent="-514350">
              <a:buFont typeface="+mj-lt"/>
              <a:buAutoNum type="arabicPeriod"/>
            </a:pPr>
            <a:endParaRPr lang="tr-TR" sz="2000" dirty="0"/>
          </a:p>
        </p:txBody>
      </p:sp>
      <p:pic>
        <p:nvPicPr>
          <p:cNvPr id="6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180" y="57812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örsel Kimli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" y="127303"/>
            <a:ext cx="1104043" cy="110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06285" y="1645920"/>
            <a:ext cx="9318171" cy="2978333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tr-TR" sz="2000" dirty="0" smtClean="0">
                <a:solidFill>
                  <a:schemeClr val="bg1"/>
                </a:solidFill>
                <a:hlinkClick r:id="rId2"/>
              </a:rPr>
              <a:t>https://medium.com/swlh/small-scale-enormous-impacts-the-world-of-nanotechnology-9a2bf19e3c42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11"/>
            </a:pPr>
            <a:r>
              <a:rPr lang="tr-TR" sz="2000" dirty="0" smtClean="0">
                <a:solidFill>
                  <a:schemeClr val="bg1"/>
                </a:solidFill>
                <a:hlinkClick r:id="rId3"/>
              </a:rPr>
              <a:t>https://www.process-heating.com/articles/92888-composite-materials-require-specialized-processing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11"/>
            </a:pPr>
            <a:r>
              <a:rPr lang="tr-TR" sz="2000" dirty="0" smtClean="0">
                <a:solidFill>
                  <a:schemeClr val="bg1"/>
                </a:solidFill>
                <a:hlinkClick r:id="rId4"/>
              </a:rPr>
              <a:t>https://engineering.case.edu/mechanical-and-aerospace-engineering/research/robotics-and-mechatronics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sz="2000" dirty="0" smtClean="0"/>
          </a:p>
        </p:txBody>
      </p:sp>
      <p:pic>
        <p:nvPicPr>
          <p:cNvPr id="5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180" y="127481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515910" y="321581"/>
            <a:ext cx="8579269" cy="505733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REFERENCES</a:t>
            </a:r>
            <a:r>
              <a:rPr lang="tr-TR" dirty="0" smtClean="0">
                <a:latin typeface="Algerian" panose="04020705040A02060702" pitchFamily="82" charset="0"/>
              </a:rPr>
              <a:t> </a:t>
            </a:r>
            <a:endParaRPr lang="tr-TR" dirty="0">
              <a:latin typeface="Algerian" panose="04020705040A02060702" pitchFamily="82" charset="0"/>
            </a:endParaRPr>
          </a:p>
        </p:txBody>
      </p:sp>
      <p:pic>
        <p:nvPicPr>
          <p:cNvPr id="7" name="Picture 6" descr="Görsel Kiml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6" y="169772"/>
            <a:ext cx="1131269" cy="113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9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02674" y="365759"/>
            <a:ext cx="8252315" cy="748939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Ana hatlar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0787" y="1425029"/>
            <a:ext cx="11670424" cy="489739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>
                <a:latin typeface="Algerian" panose="04020705040A02060702" pitchFamily="82" charset="0"/>
              </a:rPr>
              <a:t>MAKİNE MÜHENDİSLİĞİ NEDİR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smtClean="0">
                <a:latin typeface="Algerian" panose="04020705040A02060702" pitchFamily="82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>
                <a:latin typeface="Algerian" panose="04020705040A02060702" pitchFamily="82" charset="0"/>
              </a:rPr>
              <a:t>NEDEN MAKİNE MÜHENDİSLİĞİ</a:t>
            </a:r>
            <a:r>
              <a:rPr lang="tr-TR" sz="1800" dirty="0" smtClean="0">
                <a:latin typeface="Algerian" panose="04020705040A02060702" pitchFamily="82" charset="0"/>
              </a:rPr>
              <a:t>?</a:t>
            </a:r>
            <a:endParaRPr lang="tr-TR" sz="1800" dirty="0" smtClean="0">
              <a:latin typeface="Algerian" panose="04020705040A02060702" pitchFamily="8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>
                <a:latin typeface="Algerian" panose="04020705040A02060702" pitchFamily="82" charset="0"/>
              </a:rPr>
              <a:t>İŞ ALANLARI</a:t>
            </a:r>
            <a:endParaRPr lang="tr-TR" sz="1800" dirty="0" smtClean="0">
              <a:latin typeface="Algerian" panose="04020705040A02060702" pitchFamily="8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>
                <a:latin typeface="Algerian" panose="04020705040A02060702" pitchFamily="82" charset="0"/>
              </a:rPr>
              <a:t>MAKİNE MÜHENDİSLİĞİ ARAŞTIRMA ALANLARI</a:t>
            </a:r>
            <a:endParaRPr lang="tr-TR" sz="1800" dirty="0" smtClean="0">
              <a:latin typeface="Algerian" panose="04020705040A02060702" pitchFamily="8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 err="1" smtClean="0">
                <a:latin typeface="Algerian" panose="04020705040A02060702" pitchFamily="82" charset="0"/>
              </a:rPr>
              <a:t>Makİne</a:t>
            </a:r>
            <a:r>
              <a:rPr lang="tr-TR" sz="1800" dirty="0" smtClean="0">
                <a:latin typeface="Algerian" panose="04020705040A02060702" pitchFamily="82" charset="0"/>
              </a:rPr>
              <a:t> MÜHENDİSİ OLMAK</a:t>
            </a:r>
            <a:endParaRPr lang="tr-TR" sz="1800" dirty="0" smtClean="0">
              <a:latin typeface="Algerian" panose="04020705040A02060702" pitchFamily="8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>
                <a:latin typeface="Algerian" panose="04020705040A02060702" pitchFamily="82" charset="0"/>
              </a:rPr>
              <a:t>IĞDIR ÜNİVERSİTESİ MAKİNE MÜHENDİSLİĞİ BÖLÜMÜ</a:t>
            </a:r>
            <a:endParaRPr lang="tr-TR" sz="1800" dirty="0" smtClean="0">
              <a:latin typeface="Algerian" panose="04020705040A02060702" pitchFamily="82" charset="0"/>
            </a:endParaRPr>
          </a:p>
          <a:p>
            <a:r>
              <a:rPr lang="tr-TR" sz="1800" dirty="0">
                <a:latin typeface="Algerian" panose="04020705040A02060702" pitchFamily="82" charset="0"/>
              </a:rPr>
              <a:t> </a:t>
            </a:r>
            <a:r>
              <a:rPr lang="tr-TR" sz="1800" dirty="0" smtClean="0">
                <a:latin typeface="Algerian" panose="04020705040A02060702" pitchFamily="82" charset="0"/>
              </a:rPr>
              <a:t>amaçlar</a:t>
            </a:r>
            <a:endParaRPr lang="tr-TR" sz="1800" dirty="0" smtClean="0">
              <a:latin typeface="Algerian" panose="04020705040A02060702" pitchFamily="82" charset="0"/>
            </a:endParaRPr>
          </a:p>
          <a:p>
            <a:r>
              <a:rPr lang="tr-TR" sz="1800" dirty="0" smtClean="0">
                <a:latin typeface="Algerian" panose="04020705040A02060702" pitchFamily="82" charset="0"/>
              </a:rPr>
              <a:t>AKADEMİK PERSONEL VE ANABİLİM DALLARI</a:t>
            </a:r>
            <a:endParaRPr lang="tr-TR" sz="1800" dirty="0" smtClean="0">
              <a:latin typeface="Algerian" panose="04020705040A02060702" pitchFamily="82" charset="0"/>
            </a:endParaRPr>
          </a:p>
          <a:p>
            <a:r>
              <a:rPr lang="tr-TR" sz="1800" dirty="0" smtClean="0">
                <a:latin typeface="Algerian" panose="04020705040A02060702" pitchFamily="82" charset="0"/>
              </a:rPr>
              <a:t>PROGRAMDAKİ DERSLER</a:t>
            </a:r>
            <a:endParaRPr lang="tr-TR" sz="1800" dirty="0">
              <a:latin typeface="Algerian" panose="04020705040A02060702" pitchFamily="82" charset="0"/>
            </a:endParaRPr>
          </a:p>
          <a:p>
            <a:r>
              <a:rPr lang="tr-TR" sz="1800" dirty="0" smtClean="0">
                <a:latin typeface="Algerian" panose="04020705040A02060702" pitchFamily="82" charset="0"/>
              </a:rPr>
              <a:t>UYGULAMALI MÜHENDSİLİK EĞİTİMİ</a:t>
            </a:r>
            <a:endParaRPr lang="tr-TR" sz="1800" dirty="0" smtClean="0">
              <a:latin typeface="Algerian" panose="04020705040A02060702" pitchFamily="82" charset="0"/>
            </a:endParaRPr>
          </a:p>
          <a:p>
            <a:r>
              <a:rPr lang="tr-TR" sz="1800" dirty="0" smtClean="0">
                <a:latin typeface="Algerian" panose="04020705040A02060702" pitchFamily="82" charset="0"/>
              </a:rPr>
              <a:t>İMKANLAR</a:t>
            </a:r>
            <a:endParaRPr lang="tr-TR" sz="1800" dirty="0" smtClean="0">
              <a:latin typeface="Algerian" panose="04020705040A02060702" pitchFamily="82" charset="0"/>
            </a:endParaRPr>
          </a:p>
          <a:p>
            <a:r>
              <a:rPr lang="tr-TR" sz="1800" dirty="0" smtClean="0">
                <a:latin typeface="Algerian" panose="04020705040A02060702" pitchFamily="82" charset="0"/>
              </a:rPr>
              <a:t>PROGRAMDAN MEZUN OLANLAR</a:t>
            </a:r>
            <a:endParaRPr lang="tr-TR" sz="1800" dirty="0" smtClean="0">
              <a:latin typeface="Algerian" panose="04020705040A02060702" pitchFamily="8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>
                <a:latin typeface="Algerian" panose="04020705040A02060702" pitchFamily="82" charset="0"/>
              </a:rPr>
              <a:t>SORULAR</a:t>
            </a:r>
            <a:endParaRPr lang="tr-TR" sz="1800" dirty="0" smtClean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989" y="130629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örsel Kiml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87" y="97384"/>
            <a:ext cx="1173599" cy="117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1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253" y="557349"/>
            <a:ext cx="8740867" cy="87956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MAKİNE MÜHENDSİLİĞİ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17029" y="1680753"/>
            <a:ext cx="5466806" cy="367760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/>
              <a:t>Makine Mühendisliği, mekanik ve malzeme bilimi prensiplerini kullanarak her türlü mekanizma, mekanik sistem ve enerji dönüşüm sistemlerinin </a:t>
            </a:r>
            <a:r>
              <a:rPr lang="tr-TR" sz="2000" dirty="0" smtClean="0"/>
              <a:t>tasarımına, üretimine, montajına, analizine, bakımına, araştırma </a:t>
            </a:r>
            <a:r>
              <a:rPr lang="tr-TR" sz="2000" dirty="0"/>
              <a:t>ve </a:t>
            </a:r>
            <a:r>
              <a:rPr lang="tr-TR" sz="2000" dirty="0" smtClean="0"/>
              <a:t>geliştirmesine odaklana </a:t>
            </a:r>
            <a:r>
              <a:rPr lang="tr-TR" sz="2000" dirty="0"/>
              <a:t>bir mühendislik dalıdır.</a:t>
            </a:r>
            <a:endParaRPr lang="tr-TR" sz="2000" dirty="0"/>
          </a:p>
        </p:txBody>
      </p:sp>
      <p:pic>
        <p:nvPicPr>
          <p:cNvPr id="3076" name="Picture 4" descr="Mechanical Engineering And Why It’s Popular Amongst Other Engineering Fiel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0" y="1680753"/>
            <a:ext cx="4754879" cy="312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452848" y="4976151"/>
            <a:ext cx="3100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Şekil </a:t>
            </a:r>
            <a:r>
              <a:rPr lang="tr-TR" sz="1200" b="1" dirty="0" smtClean="0"/>
              <a:t>1</a:t>
            </a:r>
            <a:r>
              <a:rPr lang="tr-TR" sz="1200" b="1" dirty="0" smtClean="0"/>
              <a:t>. </a:t>
            </a:r>
            <a:r>
              <a:rPr lang="tr-TR" sz="1200" dirty="0" smtClean="0"/>
              <a:t>Mekanik Sistemlerin Tasarımı</a:t>
            </a:r>
            <a:r>
              <a:rPr lang="tr-TR" sz="1200" dirty="0" smtClean="0"/>
              <a:t> </a:t>
            </a:r>
            <a:r>
              <a:rPr lang="tr-TR" sz="1200" dirty="0" smtClean="0"/>
              <a:t>[1].</a:t>
            </a:r>
            <a:endParaRPr lang="tr-TR" sz="1200" dirty="0"/>
          </a:p>
        </p:txBody>
      </p:sp>
      <p:pic>
        <p:nvPicPr>
          <p:cNvPr id="9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120" y="392647"/>
            <a:ext cx="1891429" cy="123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örsel Kiml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5" y="392647"/>
            <a:ext cx="1114160" cy="111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9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253" y="557349"/>
            <a:ext cx="8666445" cy="87956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Neden </a:t>
            </a:r>
            <a:r>
              <a:rPr lang="tr-TR" sz="3200" b="1" dirty="0" err="1" smtClean="0">
                <a:latin typeface="Algerian" panose="04020705040A02060702" pitchFamily="82" charset="0"/>
              </a:rPr>
              <a:t>makİne</a:t>
            </a:r>
            <a:r>
              <a:rPr lang="tr-TR" sz="3200" b="1" dirty="0" smtClean="0">
                <a:latin typeface="Algerian" panose="04020705040A02060702" pitchFamily="82" charset="0"/>
              </a:rPr>
              <a:t> </a:t>
            </a:r>
            <a:r>
              <a:rPr lang="tr-TR" sz="3200" b="1" dirty="0" err="1" smtClean="0">
                <a:latin typeface="Algerian" panose="04020705040A02060702" pitchFamily="82" charset="0"/>
              </a:rPr>
              <a:t>mühendİSLİĞİ</a:t>
            </a:r>
            <a:r>
              <a:rPr lang="tr-TR" sz="3200" b="1" dirty="0" smtClean="0">
                <a:latin typeface="Algerian" panose="04020705040A02060702" pitchFamily="82" charset="0"/>
              </a:rPr>
              <a:t> </a:t>
            </a:r>
            <a:r>
              <a:rPr lang="tr-TR" sz="3200" b="1" dirty="0" smtClean="0">
                <a:latin typeface="Algerian" panose="04020705040A02060702" pitchFamily="82" charset="0"/>
              </a:rPr>
              <a:t>?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397253" y="1558833"/>
            <a:ext cx="910542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Mühendislik dallarının anası olarak bilinen makine mühendisliği, en eski ve en geniş mühendislik disiplinlerinden biridir.</a:t>
            </a:r>
            <a:endParaRPr lang="tr-TR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Günümüzde cep </a:t>
            </a:r>
            <a:r>
              <a:rPr lang="en-US" sz="2000" dirty="0" err="1"/>
              <a:t>telefonlarından</a:t>
            </a:r>
            <a:r>
              <a:rPr lang="en-US" sz="2000" dirty="0"/>
              <a:t> </a:t>
            </a:r>
            <a:r>
              <a:rPr lang="en-US" sz="2000" dirty="0" err="1"/>
              <a:t>biyomedikal</a:t>
            </a:r>
            <a:r>
              <a:rPr lang="en-US" sz="2000" dirty="0"/>
              <a:t> </a:t>
            </a:r>
            <a:r>
              <a:rPr lang="en-US" sz="2000" dirty="0" err="1"/>
              <a:t>cihazlara</a:t>
            </a:r>
            <a:r>
              <a:rPr lang="en-US" sz="2000" dirty="0"/>
              <a:t>, </a:t>
            </a:r>
            <a:r>
              <a:rPr lang="en-US" sz="2000" dirty="0" err="1"/>
              <a:t>otomobilden</a:t>
            </a:r>
            <a:r>
              <a:rPr lang="en-US" sz="2000" dirty="0"/>
              <a:t> </a:t>
            </a:r>
            <a:r>
              <a:rPr lang="en-US" sz="2000" dirty="0" err="1"/>
              <a:t>havacılık</a:t>
            </a:r>
            <a:r>
              <a:rPr lang="en-US" sz="2000" dirty="0"/>
              <a:t> </a:t>
            </a:r>
            <a:r>
              <a:rPr lang="en-US" sz="2000" dirty="0" err="1"/>
              <a:t>sektörüne</a:t>
            </a:r>
            <a:r>
              <a:rPr lang="en-US" sz="2000" dirty="0"/>
              <a:t>, </a:t>
            </a:r>
            <a:r>
              <a:rPr lang="en-US" sz="2000" dirty="0" err="1"/>
              <a:t>makine</a:t>
            </a:r>
            <a:r>
              <a:rPr lang="en-US" sz="2000" dirty="0"/>
              <a:t> tasarımından </a:t>
            </a:r>
            <a:r>
              <a:rPr lang="en-US" sz="2000" dirty="0" err="1"/>
              <a:t>enerji</a:t>
            </a:r>
            <a:r>
              <a:rPr lang="en-US" sz="2000" dirty="0"/>
              <a:t> </a:t>
            </a:r>
            <a:r>
              <a:rPr lang="en-US" sz="2000" dirty="0" err="1"/>
              <a:t>sistemlerine</a:t>
            </a:r>
            <a:r>
              <a:rPr lang="en-US" sz="2000" dirty="0"/>
              <a:t> </a:t>
            </a:r>
            <a:r>
              <a:rPr lang="en-US" sz="2000" dirty="0" err="1"/>
              <a:t>kadar</a:t>
            </a:r>
            <a:r>
              <a:rPr lang="en-US" sz="2000" dirty="0"/>
              <a:t> modern </a:t>
            </a:r>
            <a:r>
              <a:rPr lang="en-US" sz="2000" dirty="0" err="1"/>
              <a:t>yaşamın</a:t>
            </a:r>
            <a:r>
              <a:rPr lang="en-US" sz="2000" dirty="0"/>
              <a:t> her </a:t>
            </a:r>
            <a:r>
              <a:rPr lang="en-US" sz="2000" dirty="0" err="1"/>
              <a:t>alanında</a:t>
            </a:r>
            <a:r>
              <a:rPr lang="en-US" sz="2000" dirty="0"/>
              <a:t> </a:t>
            </a:r>
            <a:r>
              <a:rPr lang="en-US" sz="2000" dirty="0" err="1"/>
              <a:t>yer</a:t>
            </a:r>
            <a:r>
              <a:rPr lang="en-US" sz="2000" dirty="0"/>
              <a:t> </a:t>
            </a:r>
            <a:r>
              <a:rPr lang="en-US" sz="2000" dirty="0" err="1"/>
              <a:t>almaktadır</a:t>
            </a:r>
            <a:r>
              <a:rPr lang="en-US" sz="2000" dirty="0"/>
              <a:t>.</a:t>
            </a:r>
            <a:endParaRPr lang="tr-TR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Ayrıca, makine mühendisleri sadece mühendislikle değil, aynı zamanda tek bir bileşenin maliyetinden, bir üretim tesisinin ekonomik etkisine kadar ekonomik konularla da ilgilenirler</a:t>
            </a:r>
            <a:r>
              <a:rPr lang="tr-TR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Son olarak, makine mühendisleri yukarıda belirtilen tüm alanlarda yönetici pozisyonlarında rol almaktadır ve birçok makine mühendisi kendi işini kurma fırsatına sahiptir.</a:t>
            </a:r>
            <a:endParaRPr lang="tr-TR" sz="2000" dirty="0" smtClean="0"/>
          </a:p>
        </p:txBody>
      </p:sp>
      <p:pic>
        <p:nvPicPr>
          <p:cNvPr id="9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698" y="386353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örsel Kiml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" y="386353"/>
            <a:ext cx="1173599" cy="117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84068" y="162658"/>
            <a:ext cx="9436681" cy="63378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İŞ ALANLARI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360025" y="1114699"/>
            <a:ext cx="3646714" cy="514064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1800" dirty="0" err="1"/>
              <a:t>Mekatronik</a:t>
            </a:r>
            <a:r>
              <a:rPr lang="en-US" sz="1800" dirty="0"/>
              <a:t> </a:t>
            </a:r>
            <a:r>
              <a:rPr lang="tr-TR" sz="1800" dirty="0" smtClean="0"/>
              <a:t>       </a:t>
            </a:r>
            <a:endParaRPr lang="en-US" sz="1800" dirty="0"/>
          </a:p>
          <a:p>
            <a:pPr>
              <a:lnSpc>
                <a:spcPct val="160000"/>
              </a:lnSpc>
            </a:pPr>
            <a:r>
              <a:rPr lang="en-US" sz="1800" dirty="0" err="1"/>
              <a:t>Makine</a:t>
            </a:r>
            <a:r>
              <a:rPr lang="en-US" sz="1800" dirty="0"/>
              <a:t> </a:t>
            </a:r>
            <a:r>
              <a:rPr lang="en-US" sz="1800" dirty="0" err="1"/>
              <a:t>Tasarım</a:t>
            </a:r>
            <a:r>
              <a:rPr lang="en-US" sz="1800" dirty="0"/>
              <a:t> </a:t>
            </a:r>
            <a:r>
              <a:rPr lang="en-US" sz="1800" dirty="0" err="1"/>
              <a:t>Mühendisliği</a:t>
            </a:r>
            <a:endParaRPr lang="en-US" sz="1800" dirty="0"/>
          </a:p>
          <a:p>
            <a:pPr>
              <a:lnSpc>
                <a:spcPct val="160000"/>
              </a:lnSpc>
            </a:pPr>
            <a:r>
              <a:rPr lang="en-US" sz="1800" dirty="0" err="1"/>
              <a:t>Mühendislik</a:t>
            </a:r>
            <a:r>
              <a:rPr lang="en-US" sz="1800" dirty="0"/>
              <a:t> </a:t>
            </a:r>
            <a:r>
              <a:rPr lang="en-US" sz="1800" dirty="0" err="1"/>
              <a:t>tasarımı</a:t>
            </a:r>
            <a:endParaRPr lang="en-US" sz="1800" dirty="0"/>
          </a:p>
          <a:p>
            <a:pPr>
              <a:lnSpc>
                <a:spcPct val="160000"/>
              </a:lnSpc>
            </a:pPr>
            <a:r>
              <a:rPr lang="en-US" sz="1800" dirty="0" err="1"/>
              <a:t>Enerji</a:t>
            </a:r>
            <a:r>
              <a:rPr lang="en-US" sz="1800" dirty="0"/>
              <a:t> </a:t>
            </a:r>
            <a:r>
              <a:rPr lang="en-US" sz="1800" dirty="0" err="1"/>
              <a:t>Mühendisliği</a:t>
            </a:r>
            <a:endParaRPr lang="en-US" sz="1800" dirty="0"/>
          </a:p>
          <a:p>
            <a:pPr>
              <a:lnSpc>
                <a:spcPct val="160000"/>
              </a:lnSpc>
            </a:pPr>
            <a:r>
              <a:rPr lang="en-US" sz="1800" dirty="0" err="1"/>
              <a:t>Havacılık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Uzay</a:t>
            </a:r>
            <a:r>
              <a:rPr lang="en-US" sz="1800" dirty="0"/>
              <a:t> </a:t>
            </a:r>
            <a:r>
              <a:rPr lang="en-US" sz="1800" dirty="0" err="1"/>
              <a:t>Mühendisliği</a:t>
            </a:r>
            <a:endParaRPr lang="en-US" sz="1800" dirty="0" smtClean="0"/>
          </a:p>
          <a:p>
            <a:pPr>
              <a:lnSpc>
                <a:spcPct val="160000"/>
              </a:lnSpc>
            </a:pPr>
            <a:r>
              <a:rPr lang="tr-TR" sz="1800" dirty="0" smtClean="0"/>
              <a:t>Isıtma, Havalandırma ve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tr-TR" sz="1800" dirty="0" smtClean="0"/>
              <a:t>     İklimlendirme Mühendisliği</a:t>
            </a:r>
            <a:endParaRPr lang="en-US" sz="1800" dirty="0" smtClean="0"/>
          </a:p>
          <a:p>
            <a:pPr>
              <a:lnSpc>
                <a:spcPct val="160000"/>
              </a:lnSpc>
            </a:pPr>
            <a:r>
              <a:rPr lang="en-US" sz="1800" dirty="0" err="1"/>
              <a:t>Bilgisayar</a:t>
            </a:r>
            <a:r>
              <a:rPr lang="en-US" sz="1800" dirty="0"/>
              <a:t> </a:t>
            </a:r>
            <a:r>
              <a:rPr lang="en-US" sz="1800" dirty="0" err="1"/>
              <a:t>Entegreli</a:t>
            </a:r>
            <a:r>
              <a:rPr lang="en-US" sz="1800" dirty="0"/>
              <a:t> </a:t>
            </a:r>
            <a:r>
              <a:rPr lang="en-US" sz="1800" dirty="0" err="1" smtClean="0"/>
              <a:t>Üretim</a:t>
            </a:r>
            <a:endParaRPr lang="tr-TR" sz="1800" dirty="0" smtClean="0"/>
          </a:p>
          <a:p>
            <a:pPr>
              <a:lnSpc>
                <a:spcPct val="160000"/>
              </a:lnSpc>
            </a:pPr>
            <a:endParaRPr lang="en-US" dirty="0"/>
          </a:p>
        </p:txBody>
      </p:sp>
      <p:sp>
        <p:nvSpPr>
          <p:cNvPr id="6" name="İçerik Yer Tutucusu 3"/>
          <p:cNvSpPr txBox="1">
            <a:spLocks/>
          </p:cNvSpPr>
          <p:nvPr/>
        </p:nvSpPr>
        <p:spPr>
          <a:xfrm>
            <a:off x="5914143" y="1114698"/>
            <a:ext cx="4151811" cy="5140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tr-TR" sz="1800" dirty="0" smtClean="0"/>
              <a:t>Otomotiv Mühendisliği</a:t>
            </a:r>
            <a:endParaRPr lang="en-US" sz="1800" dirty="0"/>
          </a:p>
          <a:p>
            <a:pPr>
              <a:lnSpc>
                <a:spcPct val="160000"/>
              </a:lnSpc>
            </a:pPr>
            <a:r>
              <a:rPr lang="tr-TR" sz="1800" dirty="0" smtClean="0"/>
              <a:t>Üretim Mühendisliği</a:t>
            </a:r>
            <a:endParaRPr lang="en-US" sz="1800" dirty="0"/>
          </a:p>
          <a:p>
            <a:pPr>
              <a:lnSpc>
                <a:spcPct val="160000"/>
              </a:lnSpc>
            </a:pPr>
            <a:r>
              <a:rPr lang="en-US" sz="1800" dirty="0" err="1"/>
              <a:t>Akışkanlar</a:t>
            </a:r>
            <a:r>
              <a:rPr lang="en-US" sz="1800" dirty="0"/>
              <a:t> </a:t>
            </a:r>
            <a:r>
              <a:rPr lang="en-US" sz="1800" dirty="0" err="1"/>
              <a:t>mekaniği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termal</a:t>
            </a:r>
            <a:r>
              <a:rPr lang="en-US" sz="1800" dirty="0"/>
              <a:t> </a:t>
            </a:r>
            <a:r>
              <a:rPr lang="en-US" sz="1800" dirty="0" err="1"/>
              <a:t>bilim</a:t>
            </a:r>
            <a:endParaRPr lang="en-US" sz="1800" dirty="0"/>
          </a:p>
          <a:p>
            <a:pPr>
              <a:lnSpc>
                <a:spcPct val="160000"/>
              </a:lnSpc>
            </a:pPr>
            <a:r>
              <a:rPr lang="en-US" sz="1800" dirty="0" err="1" smtClean="0"/>
              <a:t>Roboti</a:t>
            </a:r>
            <a:r>
              <a:rPr lang="tr-TR" sz="1800" dirty="0" smtClean="0"/>
              <a:t>k ve otomasyon</a:t>
            </a:r>
            <a:r>
              <a:rPr lang="en-US" sz="1800" dirty="0" smtClean="0"/>
              <a:t> </a:t>
            </a:r>
            <a:endParaRPr lang="en-US" sz="1800" dirty="0"/>
          </a:p>
          <a:p>
            <a:pPr>
              <a:lnSpc>
                <a:spcPct val="160000"/>
              </a:lnSpc>
            </a:pPr>
            <a:r>
              <a:rPr lang="tr-TR" sz="1800" dirty="0" smtClean="0"/>
              <a:t>Katı Mekanik ve Tasarım</a:t>
            </a:r>
            <a:r>
              <a:rPr lang="en-US" sz="1800" dirty="0" smtClean="0"/>
              <a:t> </a:t>
            </a:r>
            <a:endParaRPr lang="en-US" sz="1800" dirty="0"/>
          </a:p>
          <a:p>
            <a:pPr>
              <a:lnSpc>
                <a:spcPct val="160000"/>
              </a:lnSpc>
            </a:pPr>
            <a:r>
              <a:rPr lang="tr-TR" sz="1800" dirty="0" smtClean="0"/>
              <a:t>Enerji Santrali Mühendisliği</a:t>
            </a:r>
            <a:r>
              <a:rPr lang="en-US" sz="1800" dirty="0" smtClean="0"/>
              <a:t> </a:t>
            </a:r>
            <a:endParaRPr lang="en-US" sz="1800" dirty="0"/>
          </a:p>
          <a:p>
            <a:pPr>
              <a:lnSpc>
                <a:spcPct val="160000"/>
              </a:lnSpc>
            </a:pPr>
            <a:r>
              <a:rPr lang="en-US" sz="1800" dirty="0" err="1"/>
              <a:t>Mekanik</a:t>
            </a:r>
            <a:r>
              <a:rPr lang="en-US" sz="1800" dirty="0"/>
              <a:t> </a:t>
            </a:r>
            <a:r>
              <a:rPr lang="en-US" sz="1800" dirty="0" err="1"/>
              <a:t>Ekipman</a:t>
            </a:r>
            <a:r>
              <a:rPr lang="en-US" sz="1800" dirty="0"/>
              <a:t> </a:t>
            </a:r>
            <a:r>
              <a:rPr lang="en-US" sz="1800" dirty="0" err="1" smtClean="0"/>
              <a:t>Tasarımı</a:t>
            </a:r>
            <a:endParaRPr lang="tr-TR" sz="1800" dirty="0" smtClean="0"/>
          </a:p>
          <a:p>
            <a:pPr>
              <a:lnSpc>
                <a:spcPct val="160000"/>
              </a:lnSpc>
            </a:pPr>
            <a:r>
              <a:rPr lang="tr-TR" sz="1800" dirty="0" smtClean="0"/>
              <a:t>Deniz ve Gemi Mühendisliği</a:t>
            </a:r>
            <a:endParaRPr lang="en-US" sz="1800" dirty="0"/>
          </a:p>
          <a:p>
            <a:endParaRPr lang="en-US" sz="1800" dirty="0" smtClean="0"/>
          </a:p>
          <a:p>
            <a:endParaRPr lang="tr-TR" sz="1800" dirty="0"/>
          </a:p>
        </p:txBody>
      </p:sp>
      <p:pic>
        <p:nvPicPr>
          <p:cNvPr id="2054" name="Picture 6" descr="Ship Engineering - My C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446" y="3047200"/>
            <a:ext cx="2308926" cy="13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cdn.ca.emap.com/wp-content/uploads/sites/9/2012/12/Power_plant-1024x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" y="1114699"/>
            <a:ext cx="2101037" cy="137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0" y="2531095"/>
            <a:ext cx="2481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2. </a:t>
            </a:r>
            <a:r>
              <a:rPr lang="tr-TR" sz="1200" dirty="0" smtClean="0"/>
              <a:t>Termik Santral </a:t>
            </a:r>
            <a:r>
              <a:rPr lang="tr-TR" sz="1200" dirty="0" smtClean="0"/>
              <a:t>[2].</a:t>
            </a:r>
            <a:endParaRPr lang="tr-TR" sz="1200" dirty="0"/>
          </a:p>
        </p:txBody>
      </p:sp>
      <p:pic>
        <p:nvPicPr>
          <p:cNvPr id="2072" name="Picture 24" descr="The Ten Main Reasons Why HVAC Systems Get Dirty - Action Duc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5315" y="3047200"/>
            <a:ext cx="2103120" cy="125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etin kutusu 19"/>
          <p:cNvSpPr txBox="1"/>
          <p:nvPr/>
        </p:nvSpPr>
        <p:spPr>
          <a:xfrm>
            <a:off x="0" y="4374710"/>
            <a:ext cx="2481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3. </a:t>
            </a:r>
            <a:r>
              <a:rPr lang="tr-TR" sz="1200" dirty="0" smtClean="0"/>
              <a:t>HVAC </a:t>
            </a:r>
            <a:r>
              <a:rPr lang="tr-TR" sz="1200" dirty="0" smtClean="0"/>
              <a:t>sistemleri</a:t>
            </a:r>
            <a:r>
              <a:rPr lang="tr-TR" sz="1200" dirty="0" smtClean="0"/>
              <a:t> </a:t>
            </a:r>
            <a:r>
              <a:rPr lang="tr-TR" sz="1200" dirty="0" smtClean="0"/>
              <a:t>[3].</a:t>
            </a:r>
            <a:endParaRPr lang="tr-TR" sz="1200" dirty="0"/>
          </a:p>
        </p:txBody>
      </p:sp>
      <p:pic>
        <p:nvPicPr>
          <p:cNvPr id="2074" name="Picture 26" descr="SpaceX's Starlink mission takes off from the Cape Canaveral Air Force Base in Florida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5" y="4937447"/>
            <a:ext cx="2057990" cy="134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Metin kutusu 21"/>
          <p:cNvSpPr txBox="1"/>
          <p:nvPr/>
        </p:nvSpPr>
        <p:spPr>
          <a:xfrm>
            <a:off x="0" y="6402580"/>
            <a:ext cx="3209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4. </a:t>
            </a:r>
            <a:r>
              <a:rPr lang="tr-TR" sz="1200" dirty="0" smtClean="0"/>
              <a:t>Havacılık ve Uzay mühendisliği </a:t>
            </a:r>
            <a:r>
              <a:rPr lang="tr-TR" sz="1200" dirty="0" smtClean="0"/>
              <a:t>[4</a:t>
            </a:r>
            <a:r>
              <a:rPr lang="tr-TR" sz="1200" dirty="0" smtClean="0"/>
              <a:t>].</a:t>
            </a:r>
            <a:endParaRPr lang="tr-TR" sz="1200" dirty="0"/>
          </a:p>
        </p:txBody>
      </p:sp>
      <p:pic>
        <p:nvPicPr>
          <p:cNvPr id="2076" name="Picture 28" descr="https://mojix.com/wp-content/uploads/2016/06/bmw-spartanburg-plant-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446" y="1161393"/>
            <a:ext cx="2308925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Metin kutusu 23"/>
          <p:cNvSpPr txBox="1"/>
          <p:nvPr/>
        </p:nvSpPr>
        <p:spPr>
          <a:xfrm>
            <a:off x="9666514" y="2582817"/>
            <a:ext cx="2642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5</a:t>
            </a:r>
            <a:r>
              <a:rPr lang="tr-TR" sz="1200" dirty="0" smtClean="0"/>
              <a:t>. </a:t>
            </a:r>
            <a:r>
              <a:rPr lang="tr-TR" sz="1200" dirty="0" smtClean="0"/>
              <a:t>Otomobil Üretim Hattı </a:t>
            </a:r>
            <a:r>
              <a:rPr lang="tr-TR" sz="1200" dirty="0" smtClean="0"/>
              <a:t>[5].</a:t>
            </a:r>
            <a:endParaRPr lang="tr-TR" sz="1200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9639209" y="4462350"/>
            <a:ext cx="264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6. </a:t>
            </a:r>
            <a:r>
              <a:rPr lang="tr-TR" sz="1200" dirty="0" smtClean="0"/>
              <a:t>Deniz ve Gemi Mühendisliği</a:t>
            </a:r>
            <a:r>
              <a:rPr lang="tr-TR" sz="1200" dirty="0" smtClean="0"/>
              <a:t> </a:t>
            </a:r>
            <a:r>
              <a:rPr lang="tr-TR" sz="1200" dirty="0" smtClean="0"/>
              <a:t>[6].</a:t>
            </a:r>
            <a:endParaRPr lang="tr-TR" sz="1200" dirty="0"/>
          </a:p>
        </p:txBody>
      </p:sp>
      <p:pic>
        <p:nvPicPr>
          <p:cNvPr id="2078" name="Picture 30" descr="Intro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446" y="4937447"/>
            <a:ext cx="2391657" cy="134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Metin kutusu 26"/>
          <p:cNvSpPr txBox="1"/>
          <p:nvPr/>
        </p:nvSpPr>
        <p:spPr>
          <a:xfrm>
            <a:off x="9666514" y="6401229"/>
            <a:ext cx="264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7. </a:t>
            </a:r>
            <a:r>
              <a:rPr lang="tr-TR" sz="1200" dirty="0" smtClean="0"/>
              <a:t>Rüzgar ve Güneş Santralleri</a:t>
            </a:r>
            <a:r>
              <a:rPr lang="tr-TR" sz="1200" dirty="0" smtClean="0"/>
              <a:t>  </a:t>
            </a:r>
            <a:r>
              <a:rPr lang="tr-TR" sz="1200" dirty="0" smtClean="0"/>
              <a:t>[7].</a:t>
            </a:r>
            <a:endParaRPr lang="tr-TR" sz="1200" dirty="0"/>
          </a:p>
        </p:txBody>
      </p:sp>
      <p:pic>
        <p:nvPicPr>
          <p:cNvPr id="19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749" y="58440"/>
            <a:ext cx="1374999" cy="85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Görsel Kimli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5" y="137208"/>
            <a:ext cx="781235" cy="78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90103" y="142690"/>
            <a:ext cx="9921737" cy="679904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BAZI ARAŞTIRMA ALANLARI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52300" y="1055286"/>
            <a:ext cx="3672839" cy="33733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Mikro-elektro mekanik sistemler</a:t>
            </a:r>
            <a:r>
              <a:rPr lang="tr-TR" sz="2000" dirty="0" smtClean="0"/>
              <a:t> </a:t>
            </a:r>
            <a:r>
              <a:rPr lang="tr-TR" sz="2000" dirty="0"/>
              <a:t>(MEMS</a:t>
            </a:r>
            <a:r>
              <a:rPr lang="tr-TR" sz="2000" dirty="0" smtClean="0"/>
              <a:t>)</a:t>
            </a:r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Kompozitler</a:t>
            </a:r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Nanoteknoloji</a:t>
            </a:r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Mekatronik</a:t>
            </a:r>
            <a:endParaRPr lang="tr-TR" sz="2000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7641275" y="1055286"/>
            <a:ext cx="3672839" cy="29989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2000" dirty="0" err="1"/>
              <a:t>Sonlu</a:t>
            </a:r>
            <a:r>
              <a:rPr lang="en-US" sz="2000" dirty="0"/>
              <a:t> </a:t>
            </a:r>
            <a:r>
              <a:rPr lang="en-US" sz="2000" dirty="0" err="1"/>
              <a:t>elemanlar</a:t>
            </a:r>
            <a:r>
              <a:rPr lang="en-US" sz="2000" dirty="0"/>
              <a:t> </a:t>
            </a:r>
            <a:r>
              <a:rPr lang="en-US" sz="2000" dirty="0" err="1"/>
              <a:t>analizi</a:t>
            </a:r>
            <a:endParaRPr lang="en-US" sz="2000" dirty="0"/>
          </a:p>
          <a:p>
            <a:pPr>
              <a:lnSpc>
                <a:spcPct val="170000"/>
              </a:lnSpc>
            </a:pPr>
            <a:r>
              <a:rPr lang="tr-TR" sz="2000" dirty="0" err="1" smtClean="0"/>
              <a:t>Biomekanik</a:t>
            </a:r>
            <a:endParaRPr lang="en-US" sz="2000" dirty="0"/>
          </a:p>
          <a:p>
            <a:pPr>
              <a:lnSpc>
                <a:spcPct val="170000"/>
              </a:lnSpc>
            </a:pPr>
            <a:r>
              <a:rPr lang="tr-TR" sz="2000" dirty="0" smtClean="0"/>
              <a:t>Hesaplamalı akışkanlar dinamiği</a:t>
            </a:r>
            <a:endParaRPr lang="en-US" sz="2000" dirty="0"/>
          </a:p>
          <a:p>
            <a:pPr>
              <a:lnSpc>
                <a:spcPct val="170000"/>
              </a:lnSpc>
            </a:pPr>
            <a:r>
              <a:rPr lang="tr-TR" sz="2000" dirty="0" smtClean="0"/>
              <a:t>Akustik mühendisliği</a:t>
            </a:r>
            <a:endParaRPr lang="en-US" sz="2000" dirty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sz="2000" dirty="0"/>
          </a:p>
        </p:txBody>
      </p:sp>
      <p:pic>
        <p:nvPicPr>
          <p:cNvPr id="4100" name="Picture 4" descr="Small Scale, Enormous Impacts: The World of Nanotechnology | by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15" y="4810172"/>
            <a:ext cx="2368731" cy="141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mposite Materials Require Specialized Processing | 2019-01-17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61" y="4810172"/>
            <a:ext cx="2264227" cy="146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obotics and Mechatronics | Case School of Engineering | Cas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302" y="4720047"/>
            <a:ext cx="2516627" cy="14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microelectromechanical systems (mems) mark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1" y="4810172"/>
            <a:ext cx="2378619" cy="14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52056" y="6341515"/>
            <a:ext cx="317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10. </a:t>
            </a:r>
            <a:r>
              <a:rPr lang="tr-TR" sz="1200" dirty="0" smtClean="0"/>
              <a:t>Mikro-elektro mekanik sistemler (MEMS</a:t>
            </a:r>
            <a:r>
              <a:rPr lang="tr-TR" sz="1200" dirty="0" smtClean="0"/>
              <a:t>)  [10].</a:t>
            </a:r>
            <a:endParaRPr lang="tr-TR" sz="12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178323" y="6324173"/>
            <a:ext cx="368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11. </a:t>
            </a:r>
            <a:r>
              <a:rPr lang="tr-TR" sz="1200" dirty="0" err="1" smtClean="0"/>
              <a:t>Nanoteknolojinin</a:t>
            </a:r>
            <a:r>
              <a:rPr lang="tr-TR" sz="1200" dirty="0" smtClean="0"/>
              <a:t> küçük ölçeği ve </a:t>
            </a:r>
          </a:p>
          <a:p>
            <a:r>
              <a:rPr lang="tr-TR" sz="1200" dirty="0" smtClean="0"/>
              <a:t>muazzam etkisi</a:t>
            </a:r>
            <a:r>
              <a:rPr lang="tr-TR" sz="1200" dirty="0" smtClean="0"/>
              <a:t>  </a:t>
            </a:r>
            <a:r>
              <a:rPr lang="tr-TR" sz="1200" dirty="0" smtClean="0"/>
              <a:t>[11].</a:t>
            </a:r>
            <a:endParaRPr lang="tr-TR" sz="12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6116971" y="6341514"/>
            <a:ext cx="2809315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12. </a:t>
            </a:r>
            <a:r>
              <a:rPr lang="tr-TR" sz="1200" dirty="0" err="1" smtClean="0"/>
              <a:t>Kompozit</a:t>
            </a:r>
            <a:r>
              <a:rPr lang="tr-TR" sz="1200" dirty="0" smtClean="0"/>
              <a:t> Malzemeler</a:t>
            </a:r>
            <a:r>
              <a:rPr lang="tr-TR" sz="1200" dirty="0" smtClean="0"/>
              <a:t>  </a:t>
            </a:r>
            <a:r>
              <a:rPr lang="tr-TR" sz="1200" dirty="0" smtClean="0"/>
              <a:t>[12].</a:t>
            </a:r>
            <a:endParaRPr lang="tr-TR" sz="12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9215618" y="6262093"/>
            <a:ext cx="2976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13. </a:t>
            </a:r>
            <a:r>
              <a:rPr lang="tr-TR" sz="1200" dirty="0" smtClean="0"/>
              <a:t>Robotik ve </a:t>
            </a:r>
            <a:r>
              <a:rPr lang="tr-TR" sz="1200" dirty="0" err="1" smtClean="0"/>
              <a:t>Mekatronik</a:t>
            </a:r>
            <a:r>
              <a:rPr lang="tr-TR" sz="1200" dirty="0" smtClean="0"/>
              <a:t> </a:t>
            </a:r>
            <a:r>
              <a:rPr lang="tr-TR" sz="1200" dirty="0" smtClean="0"/>
              <a:t>[13].</a:t>
            </a:r>
            <a:endParaRPr lang="tr-TR" sz="1200" dirty="0"/>
          </a:p>
        </p:txBody>
      </p:sp>
      <p:pic>
        <p:nvPicPr>
          <p:cNvPr id="4110" name="Picture 14" descr="Plane streamline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1" y="2786078"/>
            <a:ext cx="2490479" cy="14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241240" y="4269084"/>
            <a:ext cx="279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9. </a:t>
            </a:r>
            <a:r>
              <a:rPr lang="tr-TR" sz="1200" dirty="0" smtClean="0"/>
              <a:t>Hesaplamalı akışkanlar dinamiği </a:t>
            </a:r>
            <a:r>
              <a:rPr lang="tr-TR" sz="1200" dirty="0" smtClean="0"/>
              <a:t>(CFD</a:t>
            </a:r>
            <a:r>
              <a:rPr lang="tr-TR" sz="1200" dirty="0" smtClean="0"/>
              <a:t>) [9].</a:t>
            </a:r>
            <a:endParaRPr lang="tr-TR" sz="1200" dirty="0"/>
          </a:p>
        </p:txBody>
      </p:sp>
      <p:pic>
        <p:nvPicPr>
          <p:cNvPr id="4112" name="Picture 16" descr="Homepage – Laboratory for Movement Biomechanics | ETH Zuri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1" y="989496"/>
            <a:ext cx="2524683" cy="135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280623" y="2377011"/>
            <a:ext cx="307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8. </a:t>
            </a:r>
            <a:r>
              <a:rPr lang="tr-TR" sz="1200" dirty="0" smtClean="0"/>
              <a:t>Hesaplamalı </a:t>
            </a:r>
            <a:r>
              <a:rPr lang="tr-TR" sz="1200" dirty="0" err="1" smtClean="0"/>
              <a:t>biomekanik</a:t>
            </a:r>
            <a:r>
              <a:rPr lang="tr-TR" sz="1200" dirty="0" smtClean="0"/>
              <a:t>  </a:t>
            </a:r>
            <a:r>
              <a:rPr lang="tr-TR" sz="1200" dirty="0" smtClean="0"/>
              <a:t>[8].</a:t>
            </a:r>
            <a:endParaRPr lang="tr-TR" sz="1200" dirty="0"/>
          </a:p>
        </p:txBody>
      </p:sp>
      <p:pic>
        <p:nvPicPr>
          <p:cNvPr id="20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840" y="58440"/>
            <a:ext cx="1259125" cy="7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Görsel Kimli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" y="42104"/>
            <a:ext cx="781235" cy="78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254" y="557349"/>
            <a:ext cx="8727404" cy="87956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err="1" smtClean="0">
                <a:latin typeface="Algerian" panose="04020705040A02060702" pitchFamily="82" charset="0"/>
              </a:rPr>
              <a:t>MakİNE</a:t>
            </a:r>
            <a:r>
              <a:rPr lang="tr-TR" sz="3200" b="1" dirty="0" smtClean="0">
                <a:latin typeface="Algerian" panose="04020705040A02060702" pitchFamily="82" charset="0"/>
              </a:rPr>
              <a:t> MÜHENDİSİ OLMAK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02376" y="1759129"/>
            <a:ext cx="9226733" cy="48680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Makine mühendisi olmak için her zaman özveri, sıkı çalışma ve samimiyet gerekir. Bu nedenle, makine mühendisliği eğitim ve kişiliğin tam </a:t>
            </a:r>
            <a:r>
              <a:rPr lang="tr-TR" sz="2000" dirty="0" smtClean="0"/>
              <a:t>gelişiminde </a:t>
            </a:r>
            <a:r>
              <a:rPr lang="tr-TR" sz="2000" dirty="0"/>
              <a:t>son derece önemli bir rol oynar.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/>
              <a:t>Makine mühendisliği alanında çalışmak isteyen herkesin sayısal muhakeme, matematik, fizik ve ekonomi alanlarında iyi eğitimli olması gerekmektedir.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/>
              <a:t>Makine mühendisi olabilmek için kişinin, bilgileri anlamlı bir düzende toplayarak analiz etme ve bu bilgileri kullanarak problem çözme yeteneğini geliştirmesi gerekir.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/>
              <a:t>Ayrıca sabırlı olmak, hoşgörülü olmak, iyi iletişim kurabilmek ve profesyonel hayatta iyi ilişkiler kurabilmek bir makine mühendisinin sahip olması gereken özelliklerdir.</a:t>
            </a:r>
            <a:endParaRPr lang="tr-TR" sz="2000" dirty="0" smtClean="0"/>
          </a:p>
          <a:p>
            <a:pPr>
              <a:lnSpc>
                <a:spcPct val="150000"/>
              </a:lnSpc>
            </a:pPr>
            <a:endParaRPr lang="tr-TR" sz="2000" dirty="0" smtClean="0"/>
          </a:p>
          <a:p>
            <a:pPr>
              <a:lnSpc>
                <a:spcPct val="150000"/>
              </a:lnSpc>
            </a:pPr>
            <a:endParaRPr lang="tr-TR" sz="2000" dirty="0" smtClean="0"/>
          </a:p>
          <a:p>
            <a:pPr>
              <a:lnSpc>
                <a:spcPct val="150000"/>
              </a:lnSpc>
            </a:pPr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1723681" y="1680753"/>
            <a:ext cx="910542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pic>
        <p:nvPicPr>
          <p:cNvPr id="7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658" y="392647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örsel Kiml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" y="392646"/>
            <a:ext cx="1173600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4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254" y="557349"/>
            <a:ext cx="8770946" cy="87956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MAKİNE MÜHENDİSLİĞİ BÖLÜMÜ 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02376" y="1759131"/>
            <a:ext cx="9226733" cy="46852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Makine</a:t>
            </a:r>
            <a:r>
              <a:rPr lang="en-US" sz="2000" dirty="0"/>
              <a:t> </a:t>
            </a:r>
            <a:r>
              <a:rPr lang="en-US" sz="2000" dirty="0" err="1"/>
              <a:t>Mühendisliği</a:t>
            </a:r>
            <a:r>
              <a:rPr lang="en-US" sz="2000" dirty="0"/>
              <a:t> </a:t>
            </a:r>
            <a:r>
              <a:rPr lang="en-US" sz="2000" dirty="0" err="1"/>
              <a:t>Bölümü</a:t>
            </a:r>
            <a:r>
              <a:rPr lang="en-US" sz="2000" dirty="0"/>
              <a:t>, 2008 </a:t>
            </a:r>
            <a:r>
              <a:rPr lang="en-US" sz="2000" dirty="0" err="1"/>
              <a:t>yılında</a:t>
            </a:r>
            <a:r>
              <a:rPr lang="en-US" sz="2000" dirty="0"/>
              <a:t> </a:t>
            </a:r>
            <a:r>
              <a:rPr lang="en-US" sz="2000" dirty="0" err="1"/>
              <a:t>Iğdır</a:t>
            </a:r>
            <a:r>
              <a:rPr lang="en-US" sz="2000" dirty="0"/>
              <a:t> </a:t>
            </a:r>
            <a:r>
              <a:rPr lang="en-US" sz="2000" dirty="0" err="1"/>
              <a:t>Üniversitesi</a:t>
            </a:r>
            <a:r>
              <a:rPr lang="en-US" sz="2000" dirty="0"/>
              <a:t> </a:t>
            </a:r>
            <a:r>
              <a:rPr lang="en-US" sz="2000" dirty="0" err="1"/>
              <a:t>Mühendislik</a:t>
            </a:r>
            <a:r>
              <a:rPr lang="en-US" sz="2000" dirty="0"/>
              <a:t> </a:t>
            </a:r>
            <a:r>
              <a:rPr lang="en-US" sz="2000" dirty="0" err="1"/>
              <a:t>Fakültesi</a:t>
            </a:r>
            <a:r>
              <a:rPr lang="en-US" sz="2000" dirty="0"/>
              <a:t> </a:t>
            </a:r>
            <a:r>
              <a:rPr lang="en-US" sz="2000" dirty="0" err="1"/>
              <a:t>bünyesinde</a:t>
            </a:r>
            <a:r>
              <a:rPr lang="en-US" sz="2000" dirty="0"/>
              <a:t> </a:t>
            </a:r>
            <a:r>
              <a:rPr lang="en-US" sz="2000" dirty="0" err="1"/>
              <a:t>kurulmuştur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/>
              <a:t>Bölümümüz 2019-2020 eğitim öğretim yılında ilk öğrencilerini almış olup, eğitim-öğretim faaliyetleri 1 </a:t>
            </a:r>
            <a:r>
              <a:rPr lang="tr-TR" sz="2000" dirty="0" smtClean="0"/>
              <a:t>doçent, </a:t>
            </a:r>
            <a:r>
              <a:rPr lang="tr-TR" sz="2000" dirty="0"/>
              <a:t>4 yardımcı doçent ve 1 araştırma görevlisi olmak üzere toplam 6 akademik personel ile yürütülmektedir.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/>
              <a:t>B</a:t>
            </a:r>
            <a:r>
              <a:rPr lang="tr-TR" sz="2000" dirty="0" smtClean="0"/>
              <a:t>ilgisayar </a:t>
            </a:r>
            <a:r>
              <a:rPr lang="tr-TR" sz="2000" dirty="0"/>
              <a:t>laboratuvarımız ve bölüm laboratuvarımız sayesinde öğrencilerimiz, mühendislik bilgi ve becerilerini artırmak amacıyla bölümleriyle ilgili projelerini tasarlama ve deneyler yapma imkânına sahip olmaktadırlar.</a:t>
            </a:r>
            <a:endParaRPr lang="tr-TR" sz="2000" dirty="0" smtClean="0"/>
          </a:p>
          <a:p>
            <a:pPr marL="0" indent="0">
              <a:lnSpc>
                <a:spcPct val="150000"/>
              </a:lnSpc>
              <a:buNone/>
            </a:pPr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1723681" y="1680753"/>
            <a:ext cx="910542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pic>
        <p:nvPicPr>
          <p:cNvPr id="7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200" y="392647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örsel Kiml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392646"/>
            <a:ext cx="1173600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7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254" y="557349"/>
            <a:ext cx="8617604" cy="87956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AMAÇLAR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97254" y="1933899"/>
            <a:ext cx="9226733" cy="36776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Makine Mühendisliği Bölümü, güvenilir, başarılı, yenilikçi, problem çözücü ve girişimci Makine Mühendisleri yetiştirmeyi ilke edinmiştir.</a:t>
            </a:r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1723681" y="1680753"/>
            <a:ext cx="910542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pic>
        <p:nvPicPr>
          <p:cNvPr id="7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58" y="384765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örsel Kiml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0" y="384764"/>
            <a:ext cx="1173600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944</Words>
  <Application>Microsoft Office PowerPoint</Application>
  <PresentationFormat>Geniş ekran</PresentationFormat>
  <Paragraphs>134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6" baseType="lpstr">
      <vt:lpstr>Algerian</vt:lpstr>
      <vt:lpstr>Arial</vt:lpstr>
      <vt:lpstr>Arial Rounded MT Bold</vt:lpstr>
      <vt:lpstr>Calibri</vt:lpstr>
      <vt:lpstr>Calibri Light</vt:lpstr>
      <vt:lpstr>Wingdings</vt:lpstr>
      <vt:lpstr>Office Teması</vt:lpstr>
      <vt:lpstr>PowerPoint Sunusu</vt:lpstr>
      <vt:lpstr>Ana hatlar</vt:lpstr>
      <vt:lpstr>MAKİNE MÜHENDSİLİĞİ</vt:lpstr>
      <vt:lpstr>Neden makİne mühendİSLİĞİ ?</vt:lpstr>
      <vt:lpstr>İŞ ALANLARI</vt:lpstr>
      <vt:lpstr>BAZI ARAŞTIRMA ALANLARI</vt:lpstr>
      <vt:lpstr>MakİNE MÜHENDİSİ OLMAK</vt:lpstr>
      <vt:lpstr>MAKİNE MÜHENDİSLİĞİ BÖLÜMÜ </vt:lpstr>
      <vt:lpstr>AMAÇLAR</vt:lpstr>
      <vt:lpstr>PROGRAMDAKİ DERSLER</vt:lpstr>
      <vt:lpstr>AKADEMİK PERSONEL VE ANABİLİM DALLARI</vt:lpstr>
      <vt:lpstr>Programdan mezun olanlar</vt:lpstr>
      <vt:lpstr>UYGULAMALI MÜHENDİSLİK EĞİTİMİ</vt:lpstr>
      <vt:lpstr>FACILITIES &amp; LABORATORIES</vt:lpstr>
      <vt:lpstr>PowerPoint Sunusu</vt:lpstr>
      <vt:lpstr>PowerPoint Sunusu</vt:lpstr>
      <vt:lpstr>sorular ?</vt:lpstr>
      <vt:lpstr>REFERENCES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IĞDIR UNIVERSITY</dc:title>
  <dc:creator>Ahmet</dc:creator>
  <cp:lastModifiedBy>Ahmet</cp:lastModifiedBy>
  <cp:revision>74</cp:revision>
  <dcterms:created xsi:type="dcterms:W3CDTF">2020-07-19T13:03:03Z</dcterms:created>
  <dcterms:modified xsi:type="dcterms:W3CDTF">2024-10-03T08:55:23Z</dcterms:modified>
</cp:coreProperties>
</file>